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handoutMasterIdLst>
    <p:handoutMasterId r:id="rId28"/>
  </p:handoutMasterIdLst>
  <p:sldIdLst>
    <p:sldId id="382" r:id="rId2"/>
    <p:sldId id="524" r:id="rId3"/>
    <p:sldId id="525" r:id="rId4"/>
    <p:sldId id="526" r:id="rId5"/>
    <p:sldId id="527" r:id="rId6"/>
    <p:sldId id="530" r:id="rId7"/>
    <p:sldId id="483" r:id="rId8"/>
    <p:sldId id="485" r:id="rId9"/>
    <p:sldId id="529" r:id="rId10"/>
    <p:sldId id="540" r:id="rId11"/>
    <p:sldId id="541" r:id="rId12"/>
    <p:sldId id="542" r:id="rId13"/>
    <p:sldId id="543" r:id="rId14"/>
    <p:sldId id="517" r:id="rId15"/>
    <p:sldId id="515" r:id="rId16"/>
    <p:sldId id="519" r:id="rId17"/>
    <p:sldId id="499" r:id="rId18"/>
    <p:sldId id="531" r:id="rId19"/>
    <p:sldId id="532" r:id="rId20"/>
    <p:sldId id="547" r:id="rId21"/>
    <p:sldId id="546" r:id="rId22"/>
    <p:sldId id="544" r:id="rId23"/>
    <p:sldId id="545" r:id="rId24"/>
    <p:sldId id="538" r:id="rId25"/>
    <p:sldId id="516" r:id="rId2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99"/>
    <a:srgbClr val="3333CC"/>
    <a:srgbClr val="C0C0C0"/>
    <a:srgbClr val="336600"/>
    <a:srgbClr val="BF9000"/>
    <a:srgbClr val="FF6600"/>
    <a:srgbClr val="C5D9F1"/>
    <a:srgbClr val="66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2" autoAdjust="0"/>
    <p:restoredTop sz="93870" autoAdjust="0"/>
  </p:normalViewPr>
  <p:slideViewPr>
    <p:cSldViewPr>
      <p:cViewPr>
        <p:scale>
          <a:sx n="72" d="100"/>
          <a:sy n="72" d="100"/>
        </p:scale>
        <p:origin x="-1104" y="-13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5" d="100"/>
        <a:sy n="85" d="100"/>
      </p:scale>
      <p:origin x="0" y="0"/>
    </p:cViewPr>
  </p:sorterViewPr>
  <p:notesViewPr>
    <p:cSldViewPr>
      <p:cViewPr>
        <p:scale>
          <a:sx n="66" d="100"/>
          <a:sy n="66" d="100"/>
        </p:scale>
        <p:origin x="-1488" y="-7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46467" name="Rectangle 3"/>
          <p:cNvSpPr>
            <a:spLocks noGrp="1" noChangeArrowheads="1"/>
          </p:cNvSpPr>
          <p:nvPr>
            <p:ph type="dt" sz="quarter" idx="1"/>
          </p:nvPr>
        </p:nvSpPr>
        <p:spPr bwMode="auto">
          <a:xfrm>
            <a:off x="3978275" y="0"/>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446468" name="Rectangle 4"/>
          <p:cNvSpPr>
            <a:spLocks noGrp="1" noChangeArrowheads="1"/>
          </p:cNvSpPr>
          <p:nvPr>
            <p:ph type="ftr" sz="quarter" idx="2"/>
          </p:nvPr>
        </p:nvSpPr>
        <p:spPr bwMode="auto">
          <a:xfrm>
            <a:off x="0"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46469" name="Rectangle 5"/>
          <p:cNvSpPr>
            <a:spLocks noGrp="1" noChangeArrowheads="1"/>
          </p:cNvSpPr>
          <p:nvPr>
            <p:ph type="sldNum" sz="quarter" idx="3"/>
          </p:nvPr>
        </p:nvSpPr>
        <p:spPr bwMode="auto">
          <a:xfrm>
            <a:off x="3978275"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r">
              <a:defRPr sz="1200">
                <a:latin typeface="Arial" pitchFamily="34" charset="0"/>
              </a:defRPr>
            </a:lvl1pPr>
          </a:lstStyle>
          <a:p>
            <a:pPr>
              <a:defRPr/>
            </a:pPr>
            <a:fld id="{0F54ACE4-9B58-439A-8890-49D860E20E8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305" tIns="46652" rIns="93305" bIns="46652" numCol="1" anchor="t" anchorCtr="0" compatLnSpc="1">
            <a:prstTxWarp prst="textNoShape">
              <a:avLst/>
            </a:prstTxWarp>
          </a:bodyPr>
          <a:lstStyle>
            <a:lvl1pPr defTabSz="931863">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978275" y="0"/>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305" tIns="46652" rIns="93305" bIns="46652" numCol="1" anchor="t" anchorCtr="0" compatLnSpc="1">
            <a:prstTxWarp prst="textNoShape">
              <a:avLst/>
            </a:prstTxWarp>
          </a:bodyPr>
          <a:lstStyle>
            <a:lvl1pPr algn="r" defTabSz="931863">
              <a:defRPr sz="1200">
                <a:latin typeface="Arial" pitchFamily="34"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3263" y="4421188"/>
            <a:ext cx="5616575" cy="418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305" tIns="46652" rIns="93305" bIns="466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305" tIns="46652" rIns="93305" bIns="46652" numCol="1" anchor="b" anchorCtr="0" compatLnSpc="1">
            <a:prstTxWarp prst="textNoShape">
              <a:avLst/>
            </a:prstTxWarp>
          </a:bodyPr>
          <a:lstStyle>
            <a:lvl1pPr defTabSz="931863">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978275"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305" tIns="46652" rIns="93305" bIns="46652" numCol="1" anchor="b" anchorCtr="0" compatLnSpc="1">
            <a:prstTxWarp prst="textNoShape">
              <a:avLst/>
            </a:prstTxWarp>
          </a:bodyPr>
          <a:lstStyle>
            <a:lvl1pPr algn="r" defTabSz="931863">
              <a:defRPr sz="1200">
                <a:latin typeface="Arial" pitchFamily="34" charset="0"/>
              </a:defRPr>
            </a:lvl1pPr>
          </a:lstStyle>
          <a:p>
            <a:pPr>
              <a:defRPr/>
            </a:pPr>
            <a:fld id="{88B9C30F-98A3-41B3-B41A-FC33DF7986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47870620-D455-49EA-A808-C37F005D0333}" type="slidenum">
              <a:rPr lang="en-US" altLang="en-US" smtClean="0">
                <a:latin typeface="Arial" charset="0"/>
              </a:rPr>
              <a:pPr/>
              <a:t>1</a:t>
            </a:fld>
            <a:endParaRPr lang="en-US" alt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6625" y="4421188"/>
            <a:ext cx="5149850" cy="4189412"/>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7E40E389-6390-4238-8E8A-A0CEF35A34EC}" type="slidenum">
              <a:rPr lang="en-US" altLang="en-US" smtClean="0">
                <a:latin typeface="Arial" charset="0"/>
              </a:rPr>
              <a:pPr/>
              <a:t>2</a:t>
            </a:fld>
            <a:endParaRPr lang="en-US" altLang="en-US" smtClean="0">
              <a:latin typeface="Arial" charset="0"/>
            </a:endParaRPr>
          </a:p>
        </p:txBody>
      </p:sp>
      <p:sp>
        <p:nvSpPr>
          <p:cNvPr id="38915" name="Rectangle 2"/>
          <p:cNvSpPr>
            <a:spLocks noGrp="1" noChangeArrowheads="1"/>
          </p:cNvSpPr>
          <p:nvPr>
            <p:ph type="body" idx="1"/>
          </p:nvPr>
        </p:nvSpPr>
        <p:spPr>
          <a:xfrm>
            <a:off x="936625" y="4421188"/>
            <a:ext cx="5149850" cy="4189412"/>
          </a:xfrm>
          <a:noFill/>
        </p:spPr>
        <p:txBody>
          <a:bodyPr/>
          <a:lstStyle/>
          <a:p>
            <a:r>
              <a:rPr lang="en-US" altLang="en-US" smtClean="0"/>
              <a:t>First, let me provide you with a little background about our department.  After merging the water department and sewer department in 2003, we became not only responsible for the treatment and distribution of the drinking water, but also the transmission of waste water to the Metropolitan Water Reclamation District.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D6512294-C9BB-4FDF-8DE9-E6645F1E2AB3}" type="slidenum">
              <a:rPr lang="en-US" altLang="en-US" smtClean="0">
                <a:latin typeface="Arial" charset="0"/>
              </a:rPr>
              <a:pPr/>
              <a:t>7</a:t>
            </a:fld>
            <a:endParaRPr lang="en-US" alt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6625" y="4421188"/>
            <a:ext cx="5149850" cy="4189412"/>
          </a:xfrm>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F5537E47-F9CC-4DDB-9F5D-E95C5CDF4A8E}" type="slidenum">
              <a:rPr lang="en-US" altLang="en-US" smtClean="0">
                <a:latin typeface="Arial" charset="0"/>
              </a:rPr>
              <a:pPr/>
              <a:t>8</a:t>
            </a:fld>
            <a:endParaRPr lang="en-US" alt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6625" y="4421188"/>
            <a:ext cx="5149850" cy="4189412"/>
          </a:xfrm>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smtClean="0"/>
              <a:t>Budget less paygo</a:t>
            </a:r>
          </a:p>
        </p:txBody>
      </p:sp>
      <p:sp>
        <p:nvSpPr>
          <p:cNvPr id="41988" name="Slide Number Placeholder 3"/>
          <p:cNvSpPr>
            <a:spLocks noGrp="1"/>
          </p:cNvSpPr>
          <p:nvPr>
            <p:ph type="sldNum" sz="quarter" idx="5"/>
          </p:nvPr>
        </p:nvSpPr>
        <p:spPr>
          <a:noFill/>
          <a:ln>
            <a:miter lim="800000"/>
            <a:headEnd/>
            <a:tailEnd/>
          </a:ln>
        </p:spPr>
        <p:txBody>
          <a:bodyPr/>
          <a:lstStyle/>
          <a:p>
            <a:fld id="{53907DC6-9B12-481D-8221-BDF6D6C74058}" type="slidenum">
              <a:rPr lang="en-US" altLang="en-US" smtClean="0">
                <a:latin typeface="Arial" charset="0"/>
              </a:rPr>
              <a:pPr/>
              <a:t>10</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p>
        </p:txBody>
      </p:sp>
      <p:sp>
        <p:nvSpPr>
          <p:cNvPr id="43012" name="Slide Number Placeholder 3"/>
          <p:cNvSpPr>
            <a:spLocks noGrp="1"/>
          </p:cNvSpPr>
          <p:nvPr>
            <p:ph type="sldNum" sz="quarter" idx="5"/>
          </p:nvPr>
        </p:nvSpPr>
        <p:spPr>
          <a:noFill/>
          <a:ln>
            <a:miter lim="800000"/>
            <a:headEnd/>
            <a:tailEnd/>
          </a:ln>
        </p:spPr>
        <p:txBody>
          <a:bodyPr/>
          <a:lstStyle/>
          <a:p>
            <a:fld id="{EBCBFB0E-88A8-4FA5-953D-1E25A284BDAD}" type="slidenum">
              <a:rPr lang="en-US" altLang="en-US" smtClean="0">
                <a:latin typeface="Arial" charset="0"/>
                <a:cs typeface="Arial" charset="0"/>
              </a:rPr>
              <a:pPr/>
              <a:t>18</a:t>
            </a:fld>
            <a:endParaRPr lang="en-US" alt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a:ln>
            <a:miter lim="800000"/>
            <a:headEnd/>
            <a:tailEnd/>
          </a:ln>
        </p:spPr>
        <p:txBody>
          <a:bodyPr/>
          <a:lstStyle/>
          <a:p>
            <a:fld id="{0F5C2447-C6D1-41CB-B452-F02D23403E1E}" type="slidenum">
              <a:rPr lang="en-US" altLang="en-US" smtClean="0">
                <a:latin typeface="Arial" charset="0"/>
                <a:cs typeface="Arial" charset="0"/>
              </a:rPr>
              <a:pPr/>
              <a:t>19</a:t>
            </a:fld>
            <a:endParaRPr lang="en-US" alt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smtClean="0"/>
          </a:p>
        </p:txBody>
      </p:sp>
      <p:sp>
        <p:nvSpPr>
          <p:cNvPr id="45060" name="Slide Number Placeholder 3"/>
          <p:cNvSpPr>
            <a:spLocks noGrp="1"/>
          </p:cNvSpPr>
          <p:nvPr>
            <p:ph type="sldNum" sz="quarter" idx="5"/>
          </p:nvPr>
        </p:nvSpPr>
        <p:spPr>
          <a:noFill/>
          <a:ln>
            <a:miter lim="800000"/>
            <a:headEnd/>
            <a:tailEnd/>
          </a:ln>
        </p:spPr>
        <p:txBody>
          <a:bodyPr/>
          <a:lstStyle/>
          <a:p>
            <a:fld id="{22B836BF-0546-4657-B602-09496C651E6F}" type="slidenum">
              <a:rPr lang="en-US" altLang="en-US" smtClean="0">
                <a:latin typeface="Arial" charset="0"/>
                <a:cs typeface="Arial" charset="0"/>
              </a:rPr>
              <a:pPr/>
              <a:t>24</a:t>
            </a:fld>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843088"/>
            <a:ext cx="9009063" cy="1052512"/>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lang="en-US"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lang="en-US"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lang="en-US"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lang="en-US"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lang="en-US"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lang="en-US"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lang="en-US" altLang="en-US" smtClean="0"/>
            </a:p>
          </p:txBody>
        </p:sp>
      </p:grpSp>
      <p:sp>
        <p:nvSpPr>
          <p:cNvPr id="49164" name="Rectangle 12"/>
          <p:cNvSpPr>
            <a:spLocks noGrp="1" noChangeArrowheads="1"/>
          </p:cNvSpPr>
          <p:nvPr>
            <p:ph type="ctrTitle"/>
          </p:nvPr>
        </p:nvSpPr>
        <p:spPr>
          <a:xfrm>
            <a:off x="990600" y="76200"/>
            <a:ext cx="7772400" cy="1462088"/>
          </a:xfrm>
        </p:spPr>
        <p:txBody>
          <a:bodyPr/>
          <a:lstStyle>
            <a:lvl1pPr>
              <a:defRPr/>
            </a:lvl1pPr>
          </a:lstStyle>
          <a:p>
            <a:r>
              <a:rPr lang="en-US"/>
              <a:t>Click to edit Master title style</a:t>
            </a:r>
          </a:p>
        </p:txBody>
      </p:sp>
      <p:sp>
        <p:nvSpPr>
          <p:cNvPr id="491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a:solidFill>
                  <a:schemeClr val="bg2"/>
                </a:solidFill>
                <a:latin typeface="Tahoma" pitchFamily="34" charset="0"/>
              </a:defRPr>
            </a:lvl1pPr>
          </a:lstStyle>
          <a:p>
            <a:pPr>
              <a:defRPr/>
            </a:pPr>
            <a:fld id="{9234F475-D272-4E97-A914-49713C6F17FB}" type="datetime1">
              <a:rPr lang="en-US"/>
              <a:pPr>
                <a:defRPr/>
              </a:pPr>
              <a:t>4/18/2014</a:t>
            </a:fld>
            <a:endParaRPr lang="en-US"/>
          </a:p>
        </p:txBody>
      </p:sp>
      <p:sp>
        <p:nvSpPr>
          <p:cNvPr id="15"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bg2"/>
                </a:solidFill>
                <a:latin typeface="Tahoma" pitchFamily="34" charset="0"/>
              </a:defRPr>
            </a:lvl1pPr>
          </a:lstStyle>
          <a:p>
            <a:pPr>
              <a:defRPr/>
            </a:pPr>
            <a:endParaRPr lang="en-US"/>
          </a:p>
        </p:txBody>
      </p:sp>
      <p:sp>
        <p:nvSpPr>
          <p:cNvPr id="16" name="Rectangle 16"/>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bg2"/>
                </a:solidFill>
                <a:latin typeface="Tahoma" pitchFamily="34" charset="0"/>
              </a:defRPr>
            </a:lvl1pPr>
          </a:lstStyle>
          <a:p>
            <a:pPr>
              <a:defRPr/>
            </a:pPr>
            <a:fld id="{0053A6A8-82A2-4F82-BF75-3361DCB9488C}" type="slidenum">
              <a:rPr lang="en-US"/>
              <a:pPr>
                <a:defRPr/>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1963" y="152400"/>
            <a:ext cx="214312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7856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152400"/>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828800"/>
            <a:ext cx="421005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3450" y="1828800"/>
            <a:ext cx="4211638"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76200" y="76200"/>
            <a:ext cx="8991600" cy="749300"/>
            <a:chOff x="76201" y="76200"/>
            <a:chExt cx="8991600" cy="749301"/>
          </a:xfrm>
        </p:grpSpPr>
        <p:sp>
          <p:nvSpPr>
            <p:cNvPr id="3" name="Rectangle 2"/>
            <p:cNvSpPr/>
            <p:nvPr/>
          </p:nvSpPr>
          <p:spPr>
            <a:xfrm>
              <a:off x="76201" y="76200"/>
              <a:ext cx="8991600" cy="749301"/>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8351520" y="141570"/>
              <a:ext cx="640080" cy="640080"/>
            </a:xfrm>
            <a:prstGeom prst="ellipse">
              <a:avLst/>
            </a:prstGeom>
          </p:spPr>
        </p:pic>
        <p:sp>
          <p:nvSpPr>
            <p:cNvPr id="5" name="TextBox 4"/>
            <p:cNvSpPr txBox="1"/>
            <p:nvPr/>
          </p:nvSpPr>
          <p:spPr>
            <a:xfrm>
              <a:off x="995364" y="120650"/>
              <a:ext cx="3851275" cy="400051"/>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28123"/>
              <a:ext cx="640080" cy="640080"/>
            </a:xfrm>
            <a:prstGeom prst="ellipse">
              <a:avLst/>
            </a:prstGeom>
          </p:spPr>
        </p:pic>
      </p:grpSp>
      <p:sp>
        <p:nvSpPr>
          <p:cNvPr id="7" name="TextBox 6"/>
          <p:cNvSpPr txBox="1"/>
          <p:nvPr userDrawn="1"/>
        </p:nvSpPr>
        <p:spPr>
          <a:xfrm>
            <a:off x="996149" y="121240"/>
            <a:ext cx="7081051" cy="430887"/>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200" spc="160" dirty="0">
                <a:ln>
                  <a:solidFill>
                    <a:schemeClr val="bg1"/>
                  </a:solidFill>
                </a:ln>
                <a:solidFill>
                  <a:srgbClr val="FFFFFF"/>
                </a:solidFill>
                <a:effectLst>
                  <a:outerShdw blurRad="38100" dist="38100" dir="2700000" algn="tl">
                    <a:srgbClr val="000000">
                      <a:alpha val="43137"/>
                    </a:srgbClr>
                  </a:outerShdw>
                </a:effectLst>
                <a:latin typeface="+mn-lt"/>
              </a:rPr>
              <a:t>Department of Water Management Overview</a:t>
            </a: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a:latin typeface="Tahoma" pitchFamily="34" charset="0"/>
              </a:defRPr>
            </a:lvl1pPr>
          </a:lstStyle>
          <a:p>
            <a:pPr>
              <a:defRPr/>
            </a:pPr>
            <a:fld id="{41447FB0-7BB8-4FEE-8A90-453985790B3A}" type="datetime1">
              <a:rPr lang="en-US"/>
              <a:pPr>
                <a:defRPr/>
              </a:pPr>
              <a:t>4/18/2014</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a:latin typeface="Tahoma" pitchFamily="34" charset="0"/>
              </a:defRPr>
            </a:lvl1pPr>
          </a:lstStyle>
          <a:p>
            <a:pPr>
              <a:defRPr/>
            </a:pPr>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Tahoma" pitchFamily="34" charset="0"/>
              </a:defRPr>
            </a:lvl1pPr>
          </a:lstStyle>
          <a:p>
            <a:pPr>
              <a:defRPr/>
            </a:pPr>
            <a:fld id="{632CF69A-E2CC-45D1-9195-F39B1658345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76200" y="76200"/>
            <a:ext cx="8991600" cy="749300"/>
            <a:chOff x="76201" y="76200"/>
            <a:chExt cx="8991600" cy="749301"/>
          </a:xfrm>
        </p:grpSpPr>
        <p:sp>
          <p:nvSpPr>
            <p:cNvPr id="3" name="Rectangle 2"/>
            <p:cNvSpPr/>
            <p:nvPr/>
          </p:nvSpPr>
          <p:spPr>
            <a:xfrm>
              <a:off x="76201" y="76200"/>
              <a:ext cx="8991600" cy="749301"/>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8351520" y="141570"/>
              <a:ext cx="640080" cy="640080"/>
            </a:xfrm>
            <a:prstGeom prst="ellipse">
              <a:avLst/>
            </a:prstGeom>
          </p:spPr>
        </p:pic>
        <p:sp>
          <p:nvSpPr>
            <p:cNvPr id="5" name="TextBox 4"/>
            <p:cNvSpPr txBox="1"/>
            <p:nvPr/>
          </p:nvSpPr>
          <p:spPr>
            <a:xfrm>
              <a:off x="995364" y="120650"/>
              <a:ext cx="3851275" cy="400051"/>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28123"/>
              <a:ext cx="640080" cy="640080"/>
            </a:xfrm>
            <a:prstGeom prst="ellipse">
              <a:avLst/>
            </a:prstGeom>
          </p:spPr>
        </p:pic>
      </p:grpSp>
      <p:sp>
        <p:nvSpPr>
          <p:cNvPr id="7" name="TextBox 6"/>
          <p:cNvSpPr txBox="1"/>
          <p:nvPr userDrawn="1"/>
        </p:nvSpPr>
        <p:spPr>
          <a:xfrm>
            <a:off x="996149" y="121240"/>
            <a:ext cx="7081051" cy="430887"/>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200" spc="160" dirty="0">
                <a:ln>
                  <a:solidFill>
                    <a:schemeClr val="bg1"/>
                  </a:solidFill>
                </a:ln>
                <a:solidFill>
                  <a:srgbClr val="FFFFFF"/>
                </a:solidFill>
                <a:effectLst>
                  <a:outerShdw blurRad="38100" dist="38100" dir="2700000" algn="tl">
                    <a:srgbClr val="000000">
                      <a:alpha val="43137"/>
                    </a:srgbClr>
                  </a:outerShdw>
                </a:effectLst>
                <a:latin typeface="+mn-lt"/>
              </a:rPr>
              <a:t>Department of Water Management Overview</a:t>
            </a: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a:latin typeface="Tahoma" pitchFamily="34" charset="0"/>
              </a:defRPr>
            </a:lvl1pPr>
          </a:lstStyle>
          <a:p>
            <a:pPr>
              <a:defRPr/>
            </a:pPr>
            <a:fld id="{602EAE58-CDA1-4B7B-BD8C-4CED2238DBDC}" type="datetime1">
              <a:rPr lang="en-US"/>
              <a:pPr>
                <a:defRPr/>
              </a:pPr>
              <a:t>4/18/2014</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a:latin typeface="Tahoma" pitchFamily="34" charset="0"/>
              </a:defRPr>
            </a:lvl1pPr>
          </a:lstStyle>
          <a:p>
            <a:pPr>
              <a:defRPr/>
            </a:pPr>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Tahoma" pitchFamily="34" charset="0"/>
              </a:defRPr>
            </a:lvl1pPr>
          </a:lstStyle>
          <a:p>
            <a:pPr>
              <a:defRPr/>
            </a:pPr>
            <a:fld id="{16B9E62F-E48B-482A-8927-49D8707AD73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76200" y="76200"/>
            <a:ext cx="8991600" cy="749300"/>
            <a:chOff x="76201" y="76200"/>
            <a:chExt cx="8991600" cy="749301"/>
          </a:xfrm>
        </p:grpSpPr>
        <p:sp>
          <p:nvSpPr>
            <p:cNvPr id="3" name="Rectangle 2"/>
            <p:cNvSpPr/>
            <p:nvPr/>
          </p:nvSpPr>
          <p:spPr>
            <a:xfrm>
              <a:off x="76201" y="76200"/>
              <a:ext cx="8991600" cy="749301"/>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8351520" y="141570"/>
              <a:ext cx="640080" cy="640080"/>
            </a:xfrm>
            <a:prstGeom prst="ellipse">
              <a:avLst/>
            </a:prstGeom>
          </p:spPr>
        </p:pic>
        <p:sp>
          <p:nvSpPr>
            <p:cNvPr id="5" name="TextBox 4"/>
            <p:cNvSpPr txBox="1"/>
            <p:nvPr/>
          </p:nvSpPr>
          <p:spPr>
            <a:xfrm>
              <a:off x="995364" y="120650"/>
              <a:ext cx="3851275" cy="400051"/>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28123"/>
              <a:ext cx="640080" cy="640080"/>
            </a:xfrm>
            <a:prstGeom prst="ellipse">
              <a:avLst/>
            </a:prstGeom>
          </p:spPr>
        </p:pic>
      </p:grpSp>
      <p:sp>
        <p:nvSpPr>
          <p:cNvPr id="7" name="TextBox 6"/>
          <p:cNvSpPr txBox="1"/>
          <p:nvPr userDrawn="1"/>
        </p:nvSpPr>
        <p:spPr>
          <a:xfrm>
            <a:off x="996149" y="121240"/>
            <a:ext cx="7081051" cy="430887"/>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200" spc="160" dirty="0">
                <a:ln>
                  <a:solidFill>
                    <a:schemeClr val="bg1"/>
                  </a:solidFill>
                </a:ln>
                <a:solidFill>
                  <a:srgbClr val="FFFFFF"/>
                </a:solidFill>
                <a:effectLst>
                  <a:outerShdw blurRad="38100" dist="38100" dir="2700000" algn="tl">
                    <a:srgbClr val="000000">
                      <a:alpha val="43137"/>
                    </a:srgbClr>
                  </a:outerShdw>
                </a:effectLst>
                <a:latin typeface="+mn-lt"/>
              </a:rPr>
              <a:t>Department of Water Management Overview</a:t>
            </a: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a:latin typeface="Tahoma" pitchFamily="34" charset="0"/>
              </a:defRPr>
            </a:lvl1pPr>
          </a:lstStyle>
          <a:p>
            <a:pPr>
              <a:defRPr/>
            </a:pPr>
            <a:fld id="{E01CC741-3FC0-4759-9F43-7B6920DC56DE}" type="datetime1">
              <a:rPr lang="en-US"/>
              <a:pPr>
                <a:defRPr/>
              </a:pPr>
              <a:t>4/18/2014</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a:latin typeface="Tahoma" pitchFamily="34" charset="0"/>
              </a:defRPr>
            </a:lvl1pPr>
          </a:lstStyle>
          <a:p>
            <a:pPr>
              <a:defRPr/>
            </a:pPr>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Tahoma" pitchFamily="34" charset="0"/>
              </a:defRPr>
            </a:lvl1pPr>
          </a:lstStyle>
          <a:p>
            <a:pPr>
              <a:defRPr/>
            </a:pPr>
            <a:fld id="{1CAEBFFD-B1BF-4BB8-B440-D723478379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76200" y="76200"/>
            <a:ext cx="8991600" cy="749300"/>
            <a:chOff x="76201" y="76200"/>
            <a:chExt cx="8991600" cy="749301"/>
          </a:xfrm>
        </p:grpSpPr>
        <p:sp>
          <p:nvSpPr>
            <p:cNvPr id="3" name="Rectangle 2"/>
            <p:cNvSpPr/>
            <p:nvPr/>
          </p:nvSpPr>
          <p:spPr>
            <a:xfrm>
              <a:off x="76201" y="76200"/>
              <a:ext cx="8991600" cy="749301"/>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8351520" y="141570"/>
              <a:ext cx="640080" cy="640080"/>
            </a:xfrm>
            <a:prstGeom prst="ellipse">
              <a:avLst/>
            </a:prstGeom>
          </p:spPr>
        </p:pic>
        <p:sp>
          <p:nvSpPr>
            <p:cNvPr id="5" name="TextBox 4"/>
            <p:cNvSpPr txBox="1"/>
            <p:nvPr/>
          </p:nvSpPr>
          <p:spPr>
            <a:xfrm>
              <a:off x="995364" y="120650"/>
              <a:ext cx="3851275" cy="400051"/>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28123"/>
              <a:ext cx="640080" cy="640080"/>
            </a:xfrm>
            <a:prstGeom prst="ellipse">
              <a:avLst/>
            </a:prstGeom>
          </p:spPr>
        </p:pic>
      </p:grpSp>
      <p:sp>
        <p:nvSpPr>
          <p:cNvPr id="7" name="TextBox 6"/>
          <p:cNvSpPr txBox="1"/>
          <p:nvPr userDrawn="1"/>
        </p:nvSpPr>
        <p:spPr>
          <a:xfrm>
            <a:off x="996149" y="121240"/>
            <a:ext cx="7081051" cy="430887"/>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200" spc="160" dirty="0">
                <a:ln>
                  <a:solidFill>
                    <a:schemeClr val="bg1"/>
                  </a:solidFill>
                </a:ln>
                <a:solidFill>
                  <a:srgbClr val="FFFFFF"/>
                </a:solidFill>
                <a:effectLst>
                  <a:outerShdw blurRad="38100" dist="38100" dir="2700000" algn="tl">
                    <a:srgbClr val="000000">
                      <a:alpha val="43137"/>
                    </a:srgbClr>
                  </a:outerShdw>
                </a:effectLst>
                <a:latin typeface="+mn-lt"/>
              </a:rPr>
              <a:t>Department of Water Management Overview</a:t>
            </a: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a:latin typeface="Tahoma" pitchFamily="34" charset="0"/>
              </a:defRPr>
            </a:lvl1pPr>
          </a:lstStyle>
          <a:p>
            <a:pPr>
              <a:defRPr/>
            </a:pPr>
            <a:fld id="{8DFFED8E-764E-40A5-B717-B2CAADDF4431}" type="datetime1">
              <a:rPr lang="en-US"/>
              <a:pPr>
                <a:defRPr/>
              </a:pPr>
              <a:t>4/18/2014</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a:latin typeface="Tahoma" pitchFamily="34" charset="0"/>
              </a:defRPr>
            </a:lvl1pPr>
          </a:lstStyle>
          <a:p>
            <a:pPr>
              <a:defRPr/>
            </a:pPr>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Tahoma" pitchFamily="34" charset="0"/>
              </a:defRPr>
            </a:lvl1pPr>
          </a:lstStyle>
          <a:p>
            <a:pPr>
              <a:defRPr/>
            </a:pPr>
            <a:fld id="{F61C74BB-7556-491D-99AB-E531CAB0EA3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76200" y="76200"/>
            <a:ext cx="8991600" cy="749300"/>
            <a:chOff x="76201" y="76200"/>
            <a:chExt cx="8991600" cy="749301"/>
          </a:xfrm>
        </p:grpSpPr>
        <p:sp>
          <p:nvSpPr>
            <p:cNvPr id="3" name="Rectangle 2"/>
            <p:cNvSpPr/>
            <p:nvPr/>
          </p:nvSpPr>
          <p:spPr>
            <a:xfrm>
              <a:off x="76201" y="76200"/>
              <a:ext cx="8991600" cy="749301"/>
            </a:xfrm>
            <a:prstGeom prst="rect">
              <a:avLst/>
            </a:prstGeom>
            <a:solidFill>
              <a:schemeClr val="bg1">
                <a:lumMod val="75000"/>
              </a:schemeClr>
            </a:solidFill>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8351520" y="141570"/>
              <a:ext cx="640080" cy="640080"/>
            </a:xfrm>
            <a:prstGeom prst="ellipse">
              <a:avLst/>
            </a:prstGeom>
          </p:spPr>
        </p:pic>
        <p:sp>
          <p:nvSpPr>
            <p:cNvPr id="5" name="TextBox 4"/>
            <p:cNvSpPr txBox="1"/>
            <p:nvPr/>
          </p:nvSpPr>
          <p:spPr>
            <a:xfrm>
              <a:off x="995364" y="120650"/>
              <a:ext cx="3851275" cy="400051"/>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28123"/>
              <a:ext cx="640080" cy="640080"/>
            </a:xfrm>
            <a:prstGeom prst="ellipse">
              <a:avLst/>
            </a:prstGeom>
          </p:spPr>
        </p:pic>
      </p:grpSp>
      <p:sp>
        <p:nvSpPr>
          <p:cNvPr id="7" name="TextBox 6"/>
          <p:cNvSpPr txBox="1"/>
          <p:nvPr userDrawn="1"/>
        </p:nvSpPr>
        <p:spPr>
          <a:xfrm>
            <a:off x="996149" y="121240"/>
            <a:ext cx="7081051" cy="430887"/>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200" spc="160" dirty="0">
                <a:ln>
                  <a:solidFill>
                    <a:schemeClr val="bg1"/>
                  </a:solidFill>
                </a:ln>
                <a:solidFill>
                  <a:srgbClr val="FFFFFF"/>
                </a:solidFill>
                <a:effectLst>
                  <a:outerShdw blurRad="38100" dist="38100" dir="2700000" algn="tl">
                    <a:srgbClr val="000000">
                      <a:alpha val="43137"/>
                    </a:srgbClr>
                  </a:outerShdw>
                </a:effectLst>
                <a:latin typeface="+mn-lt"/>
              </a:rPr>
              <a:t>Department of Water Management Overview</a:t>
            </a: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a:latin typeface="Tahoma" pitchFamily="34" charset="0"/>
              </a:defRPr>
            </a:lvl1pPr>
          </a:lstStyle>
          <a:p>
            <a:pPr>
              <a:defRPr/>
            </a:pPr>
            <a:fld id="{5FAFC587-D2BF-4B4F-AB6F-159016A13EB5}" type="datetime1">
              <a:rPr lang="en-US"/>
              <a:pPr>
                <a:defRPr/>
              </a:pPr>
              <a:t>4/18/2014</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a:latin typeface="Tahoma" pitchFamily="34" charset="0"/>
              </a:defRPr>
            </a:lvl1pPr>
          </a:lstStyle>
          <a:p>
            <a:pPr>
              <a:defRPr/>
            </a:pPr>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Tahoma" pitchFamily="34" charset="0"/>
              </a:defRPr>
            </a:lvl1pPr>
          </a:lstStyle>
          <a:p>
            <a:pPr>
              <a:defRPr/>
            </a:pPr>
            <a:fld id="{A2BECCC9-F19D-44B1-BFDE-E8F59ADD908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68263" y="76200"/>
            <a:ext cx="8991600" cy="749300"/>
            <a:chOff x="144415" y="-1447800"/>
            <a:chExt cx="8991600" cy="749300"/>
          </a:xfrm>
        </p:grpSpPr>
        <p:sp>
          <p:nvSpPr>
            <p:cNvPr id="3" name="Rectangle 2"/>
            <p:cNvSpPr/>
            <p:nvPr/>
          </p:nvSpPr>
          <p:spPr bwMode="auto">
            <a:xfrm>
              <a:off x="144415" y="-1447800"/>
              <a:ext cx="8991600" cy="749300"/>
            </a:xfrm>
            <a:prstGeom prst="rect">
              <a:avLst/>
            </a:prstGeom>
            <a:solidFill>
              <a:srgbClr val="002060"/>
            </a:solidFill>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p:cNvPicPr>
            <p:nvPr/>
          </p:nvPicPr>
          <p:blipFill>
            <a:blip r:embed="rId2" cstate="screen">
              <a:extLst>
                <a:ext uri="{28A0092B-C50C-407E-A947-70E740481C1C}">
                  <a14:useLocalDpi xmlns:a14="http://schemas.microsoft.com/office/drawing/2010/main" xmlns=""/>
                </a:ext>
              </a:extLst>
            </a:blip>
            <a:stretch>
              <a:fillRect/>
            </a:stretch>
          </p:blipFill>
          <p:spPr bwMode="auto">
            <a:xfrm>
              <a:off x="8419734" y="-1382430"/>
              <a:ext cx="640080" cy="640079"/>
            </a:xfrm>
            <a:prstGeom prst="ellipse">
              <a:avLst/>
            </a:prstGeom>
            <a:solidFill>
              <a:srgbClr val="002060"/>
            </a:solidFill>
          </p:spPr>
        </p:pic>
        <p:sp>
          <p:nvSpPr>
            <p:cNvPr id="5" name="TextBox 4"/>
            <p:cNvSpPr txBox="1"/>
            <p:nvPr/>
          </p:nvSpPr>
          <p:spPr bwMode="auto">
            <a:xfrm>
              <a:off x="1063577" y="-1403350"/>
              <a:ext cx="7356475" cy="704850"/>
            </a:xfrm>
            <a:prstGeom prst="rect">
              <a:avLst/>
            </a:prstGeom>
            <a:solidFill>
              <a:srgbClr val="002060"/>
            </a:solidFill>
            <a:ln>
              <a:noFill/>
            </a:ln>
            <a:effectLst/>
          </p:spPr>
          <p:txBody>
            <a:bodyPr>
              <a:spAutoFit/>
            </a:bodyPr>
            <a:lstStyle/>
            <a:p>
              <a:pPr fontAlgn="auto">
                <a:spcBef>
                  <a:spcPts val="0"/>
                </a:spcBef>
                <a:spcAft>
                  <a:spcPts val="0"/>
                </a:spcAft>
                <a:defRPr/>
              </a:pP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bwMode="auto">
            <a:xfrm>
              <a:off x="220614" y="-1395877"/>
              <a:ext cx="640080" cy="640079"/>
            </a:xfrm>
            <a:prstGeom prst="ellipse">
              <a:avLst/>
            </a:prstGeom>
            <a:solidFill>
              <a:srgbClr val="002060"/>
            </a:solidFill>
          </p:spPr>
        </p:pic>
      </p:grpSp>
      <p:sp>
        <p:nvSpPr>
          <p:cNvPr id="7" name="TextBox 6"/>
          <p:cNvSpPr txBox="1"/>
          <p:nvPr userDrawn="1"/>
        </p:nvSpPr>
        <p:spPr>
          <a:xfrm>
            <a:off x="996149" y="121240"/>
            <a:ext cx="7081051" cy="646331"/>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3600" i="1" spc="160" dirty="0">
                <a:ln>
                  <a:solidFill>
                    <a:schemeClr val="bg1"/>
                  </a:solidFill>
                </a:ln>
                <a:solidFill>
                  <a:schemeClr val="tx2"/>
                </a:solidFill>
                <a:effectLst>
                  <a:outerShdw blurRad="38100" dist="38100" dir="2700000" algn="tl">
                    <a:srgbClr val="000000">
                      <a:alpha val="43137"/>
                    </a:srgbClr>
                  </a:outerShdw>
                </a:effectLst>
                <a:latin typeface="+mn-lt"/>
              </a:rPr>
              <a:t>Capital Improvement Plan</a:t>
            </a:r>
          </a:p>
        </p:txBody>
      </p:sp>
      <p:sp>
        <p:nvSpPr>
          <p:cNvPr id="8" name="Footer Placeholder 3"/>
          <p:cNvSpPr>
            <a:spLocks noGrp="1"/>
          </p:cNvSpPr>
          <p:nvPr>
            <p:ph type="ftr" sz="quarter" idx="10"/>
          </p:nvPr>
        </p:nvSpPr>
        <p:spPr>
          <a:xfrm>
            <a:off x="3124200" y="6245225"/>
            <a:ext cx="2895600" cy="476250"/>
          </a:xfrm>
          <a:prstGeom prst="rect">
            <a:avLst/>
          </a:prstGeom>
        </p:spPr>
        <p:txBody>
          <a:bodyPr/>
          <a:lstStyle>
            <a:lvl1pPr>
              <a:defRPr>
                <a:latin typeface="Tahoma" pitchFamily="34" charset="0"/>
              </a:defRPr>
            </a:lvl1pPr>
          </a:lstStyle>
          <a:p>
            <a:pPr>
              <a:defRPr/>
            </a:pPr>
            <a:endParaRPr lang="en-US"/>
          </a:p>
        </p:txBody>
      </p:sp>
      <p:sp>
        <p:nvSpPr>
          <p:cNvPr id="9" name="Slide Number Placeholder 4"/>
          <p:cNvSpPr>
            <a:spLocks noGrp="1"/>
          </p:cNvSpPr>
          <p:nvPr>
            <p:ph type="sldNum" sz="quarter" idx="11"/>
          </p:nvPr>
        </p:nvSpPr>
        <p:spPr>
          <a:xfrm>
            <a:off x="6553200" y="6245225"/>
            <a:ext cx="2133600" cy="476250"/>
          </a:xfrm>
          <a:prstGeom prst="rect">
            <a:avLst/>
          </a:prstGeom>
        </p:spPr>
        <p:txBody>
          <a:bodyPr/>
          <a:lstStyle>
            <a:lvl1pPr>
              <a:defRPr>
                <a:latin typeface="Tahoma" pitchFamily="34" charset="0"/>
              </a:defRPr>
            </a:lvl1pPr>
          </a:lstStyle>
          <a:p>
            <a:pPr>
              <a:defRPr/>
            </a:pPr>
            <a:fld id="{B54BCF7D-066B-46A0-B818-955EEFD0F9C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68263" y="76200"/>
            <a:ext cx="8991600" cy="749300"/>
            <a:chOff x="144415" y="-1447800"/>
            <a:chExt cx="8991600" cy="749300"/>
          </a:xfrm>
        </p:grpSpPr>
        <p:sp>
          <p:nvSpPr>
            <p:cNvPr id="3" name="Rectangle 2"/>
            <p:cNvSpPr/>
            <p:nvPr/>
          </p:nvSpPr>
          <p:spPr bwMode="auto">
            <a:xfrm>
              <a:off x="144415" y="-1447800"/>
              <a:ext cx="8991600" cy="749300"/>
            </a:xfrm>
            <a:prstGeom prst="rect">
              <a:avLst/>
            </a:prstGeom>
            <a:solidFill>
              <a:srgbClr val="002060"/>
            </a:solidFill>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p:cNvPicPr>
            <p:nvPr/>
          </p:nvPicPr>
          <p:blipFill>
            <a:blip r:embed="rId2" cstate="screen">
              <a:extLst>
                <a:ext uri="{28A0092B-C50C-407E-A947-70E740481C1C}">
                  <a14:useLocalDpi xmlns:a14="http://schemas.microsoft.com/office/drawing/2010/main" xmlns=""/>
                </a:ext>
              </a:extLst>
            </a:blip>
            <a:stretch>
              <a:fillRect/>
            </a:stretch>
          </p:blipFill>
          <p:spPr bwMode="auto">
            <a:xfrm>
              <a:off x="8419734" y="-1382430"/>
              <a:ext cx="640080" cy="640079"/>
            </a:xfrm>
            <a:prstGeom prst="ellipse">
              <a:avLst/>
            </a:prstGeom>
            <a:solidFill>
              <a:srgbClr val="002060"/>
            </a:solidFill>
          </p:spPr>
        </p:pic>
        <p:sp>
          <p:nvSpPr>
            <p:cNvPr id="5" name="TextBox 4"/>
            <p:cNvSpPr txBox="1"/>
            <p:nvPr/>
          </p:nvSpPr>
          <p:spPr bwMode="auto">
            <a:xfrm>
              <a:off x="1063577" y="-1403350"/>
              <a:ext cx="7356475" cy="704850"/>
            </a:xfrm>
            <a:prstGeom prst="rect">
              <a:avLst/>
            </a:prstGeom>
            <a:solidFill>
              <a:srgbClr val="002060"/>
            </a:solidFill>
            <a:ln>
              <a:noFill/>
            </a:ln>
            <a:effectLst/>
          </p:spPr>
          <p:txBody>
            <a:bodyPr>
              <a:spAutoFit/>
            </a:bodyPr>
            <a:lstStyle/>
            <a:p>
              <a:pPr fontAlgn="auto">
                <a:spcBef>
                  <a:spcPts val="0"/>
                </a:spcBef>
                <a:spcAft>
                  <a:spcPts val="0"/>
                </a:spcAft>
                <a:defRPr/>
              </a:pP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bwMode="auto">
            <a:xfrm>
              <a:off x="220614" y="-1395877"/>
              <a:ext cx="640080" cy="640079"/>
            </a:xfrm>
            <a:prstGeom prst="ellipse">
              <a:avLst/>
            </a:prstGeom>
            <a:solidFill>
              <a:srgbClr val="002060"/>
            </a:solidFill>
          </p:spPr>
        </p:pic>
      </p:grpSp>
      <p:sp>
        <p:nvSpPr>
          <p:cNvPr id="7" name="TextBox 6"/>
          <p:cNvSpPr txBox="1"/>
          <p:nvPr userDrawn="1"/>
        </p:nvSpPr>
        <p:spPr>
          <a:xfrm>
            <a:off x="996149" y="121240"/>
            <a:ext cx="7081051" cy="646331"/>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3600" i="1" spc="160" dirty="0">
                <a:ln>
                  <a:solidFill>
                    <a:schemeClr val="bg1"/>
                  </a:solidFill>
                </a:ln>
                <a:solidFill>
                  <a:schemeClr val="tx2"/>
                </a:solidFill>
                <a:effectLst>
                  <a:outerShdw blurRad="38100" dist="38100" dir="2700000" algn="tl">
                    <a:srgbClr val="000000">
                      <a:alpha val="43137"/>
                    </a:srgbClr>
                  </a:outerShdw>
                </a:effectLst>
                <a:latin typeface="+mn-lt"/>
              </a:rPr>
              <a:t>Capital Improvement Plan</a:t>
            </a:r>
          </a:p>
        </p:txBody>
      </p:sp>
      <p:sp>
        <p:nvSpPr>
          <p:cNvPr id="8" name="Footer Placeholder 3"/>
          <p:cNvSpPr>
            <a:spLocks noGrp="1"/>
          </p:cNvSpPr>
          <p:nvPr>
            <p:ph type="ftr" sz="quarter" idx="10"/>
          </p:nvPr>
        </p:nvSpPr>
        <p:spPr>
          <a:xfrm>
            <a:off x="3124200" y="6245225"/>
            <a:ext cx="2895600" cy="476250"/>
          </a:xfrm>
          <a:prstGeom prst="rect">
            <a:avLst/>
          </a:prstGeom>
        </p:spPr>
        <p:txBody>
          <a:bodyPr/>
          <a:lstStyle>
            <a:lvl1pPr>
              <a:defRPr>
                <a:latin typeface="Tahoma" pitchFamily="34" charset="0"/>
              </a:defRPr>
            </a:lvl1pPr>
          </a:lstStyle>
          <a:p>
            <a:pPr>
              <a:defRPr/>
            </a:pPr>
            <a:endParaRPr lang="en-US"/>
          </a:p>
        </p:txBody>
      </p:sp>
      <p:sp>
        <p:nvSpPr>
          <p:cNvPr id="9" name="Slide Number Placeholder 4"/>
          <p:cNvSpPr>
            <a:spLocks noGrp="1"/>
          </p:cNvSpPr>
          <p:nvPr>
            <p:ph type="sldNum" sz="quarter" idx="11"/>
          </p:nvPr>
        </p:nvSpPr>
        <p:spPr>
          <a:xfrm>
            <a:off x="6553200" y="6245225"/>
            <a:ext cx="2133600" cy="476250"/>
          </a:xfrm>
          <a:prstGeom prst="rect">
            <a:avLst/>
          </a:prstGeom>
        </p:spPr>
        <p:txBody>
          <a:bodyPr/>
          <a:lstStyle>
            <a:lvl1pPr>
              <a:defRPr>
                <a:latin typeface="Tahoma" pitchFamily="34" charset="0"/>
              </a:defRPr>
            </a:lvl1pPr>
          </a:lstStyle>
          <a:p>
            <a:pPr>
              <a:defRPr/>
            </a:pPr>
            <a:fld id="{D4BF67E4-FDB1-4ACB-80DC-6AE8C30375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68263" y="76200"/>
            <a:ext cx="8991600" cy="749300"/>
            <a:chOff x="144415" y="-1447800"/>
            <a:chExt cx="8991600" cy="749300"/>
          </a:xfrm>
        </p:grpSpPr>
        <p:sp>
          <p:nvSpPr>
            <p:cNvPr id="3" name="Rectangle 2"/>
            <p:cNvSpPr/>
            <p:nvPr/>
          </p:nvSpPr>
          <p:spPr bwMode="auto">
            <a:xfrm>
              <a:off x="144415" y="-1447800"/>
              <a:ext cx="8991600" cy="749300"/>
            </a:xfrm>
            <a:prstGeom prst="rect">
              <a:avLst/>
            </a:prstGeom>
            <a:solidFill>
              <a:srgbClr val="002060"/>
            </a:solidFill>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p:cNvPicPr>
            <p:nvPr/>
          </p:nvPicPr>
          <p:blipFill>
            <a:blip r:embed="rId2" cstate="screen">
              <a:extLst>
                <a:ext uri="{28A0092B-C50C-407E-A947-70E740481C1C}">
                  <a14:useLocalDpi xmlns:a14="http://schemas.microsoft.com/office/drawing/2010/main" xmlns=""/>
                </a:ext>
              </a:extLst>
            </a:blip>
            <a:stretch>
              <a:fillRect/>
            </a:stretch>
          </p:blipFill>
          <p:spPr bwMode="auto">
            <a:xfrm>
              <a:off x="8419734" y="-1382430"/>
              <a:ext cx="640080" cy="640079"/>
            </a:xfrm>
            <a:prstGeom prst="ellipse">
              <a:avLst/>
            </a:prstGeom>
            <a:solidFill>
              <a:srgbClr val="002060"/>
            </a:solidFill>
          </p:spPr>
        </p:pic>
        <p:sp>
          <p:nvSpPr>
            <p:cNvPr id="5" name="TextBox 4"/>
            <p:cNvSpPr txBox="1"/>
            <p:nvPr/>
          </p:nvSpPr>
          <p:spPr bwMode="auto">
            <a:xfrm>
              <a:off x="1063577" y="-1403350"/>
              <a:ext cx="7356475" cy="704850"/>
            </a:xfrm>
            <a:prstGeom prst="rect">
              <a:avLst/>
            </a:prstGeom>
            <a:solidFill>
              <a:srgbClr val="002060"/>
            </a:solidFill>
            <a:ln>
              <a:noFill/>
            </a:ln>
            <a:effectLst/>
          </p:spPr>
          <p:txBody>
            <a:bodyPr>
              <a:spAutoFit/>
            </a:bodyPr>
            <a:lstStyle/>
            <a:p>
              <a:pPr fontAlgn="auto">
                <a:spcBef>
                  <a:spcPts val="0"/>
                </a:spcBef>
                <a:spcAft>
                  <a:spcPts val="0"/>
                </a:spcAft>
                <a:defRPr/>
              </a:pPr>
              <a:endParaRPr lang="en-US" sz="2000" spc="160" dirty="0">
                <a:ln>
                  <a:solidFill>
                    <a:schemeClr val="bg1"/>
                  </a:solidFill>
                </a:ln>
                <a:solidFill>
                  <a:srgbClr val="FFFFFF"/>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bwMode="auto">
            <a:xfrm>
              <a:off x="220614" y="-1395877"/>
              <a:ext cx="640080" cy="640079"/>
            </a:xfrm>
            <a:prstGeom prst="ellipse">
              <a:avLst/>
            </a:prstGeom>
            <a:solidFill>
              <a:srgbClr val="002060"/>
            </a:solidFill>
          </p:spPr>
        </p:pic>
      </p:grpSp>
      <p:sp>
        <p:nvSpPr>
          <p:cNvPr id="7" name="TextBox 6"/>
          <p:cNvSpPr txBox="1"/>
          <p:nvPr userDrawn="1"/>
        </p:nvSpPr>
        <p:spPr>
          <a:xfrm>
            <a:off x="996149" y="121240"/>
            <a:ext cx="7081051" cy="646331"/>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3600" i="1" spc="160" dirty="0">
                <a:ln>
                  <a:solidFill>
                    <a:schemeClr val="bg1"/>
                  </a:solidFill>
                </a:ln>
                <a:solidFill>
                  <a:schemeClr val="tx2"/>
                </a:solidFill>
                <a:effectLst>
                  <a:outerShdw blurRad="38100" dist="38100" dir="2700000" algn="tl">
                    <a:srgbClr val="000000">
                      <a:alpha val="43137"/>
                    </a:srgbClr>
                  </a:outerShdw>
                </a:effectLst>
                <a:latin typeface="+mn-lt"/>
              </a:rPr>
              <a:t>Capital Improvement Plan</a:t>
            </a:r>
          </a:p>
        </p:txBody>
      </p:sp>
      <p:sp>
        <p:nvSpPr>
          <p:cNvPr id="8" name="Footer Placeholder 3"/>
          <p:cNvSpPr>
            <a:spLocks noGrp="1"/>
          </p:cNvSpPr>
          <p:nvPr>
            <p:ph type="ftr" sz="quarter" idx="10"/>
          </p:nvPr>
        </p:nvSpPr>
        <p:spPr>
          <a:xfrm>
            <a:off x="3124200" y="6245225"/>
            <a:ext cx="2895600" cy="476250"/>
          </a:xfrm>
          <a:prstGeom prst="rect">
            <a:avLst/>
          </a:prstGeom>
        </p:spPr>
        <p:txBody>
          <a:bodyPr/>
          <a:lstStyle>
            <a:lvl1pPr>
              <a:defRPr>
                <a:latin typeface="Tahoma" pitchFamily="34" charset="0"/>
              </a:defRPr>
            </a:lvl1pPr>
          </a:lstStyle>
          <a:p>
            <a:pPr>
              <a:defRPr/>
            </a:pPr>
            <a:endParaRPr lang="en-US"/>
          </a:p>
        </p:txBody>
      </p:sp>
      <p:sp>
        <p:nvSpPr>
          <p:cNvPr id="9" name="Slide Number Placeholder 4"/>
          <p:cNvSpPr>
            <a:spLocks noGrp="1"/>
          </p:cNvSpPr>
          <p:nvPr>
            <p:ph type="sldNum" sz="quarter" idx="11"/>
          </p:nvPr>
        </p:nvSpPr>
        <p:spPr>
          <a:xfrm>
            <a:off x="6553200" y="6245225"/>
            <a:ext cx="2133600" cy="476250"/>
          </a:xfrm>
          <a:prstGeom prst="rect">
            <a:avLst/>
          </a:prstGeom>
        </p:spPr>
        <p:txBody>
          <a:bodyPr/>
          <a:lstStyle>
            <a:lvl1pPr>
              <a:defRPr>
                <a:latin typeface="Tahoma" pitchFamily="34" charset="0"/>
              </a:defRPr>
            </a:lvl1pPr>
          </a:lstStyle>
          <a:p>
            <a:pPr>
              <a:defRPr/>
            </a:pPr>
            <a:fld id="{6837515D-33DB-4C08-8C77-1631273993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2100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3450" y="1828800"/>
            <a:ext cx="42116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793750"/>
            <a:ext cx="43815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n-US" altLang="en-US" sz="2400" smtClean="0"/>
          </a:p>
        </p:txBody>
      </p:sp>
      <p:sp>
        <p:nvSpPr>
          <p:cNvPr id="1027" name="Rectangle 3"/>
          <p:cNvSpPr>
            <a:spLocks noChangeArrowheads="1"/>
          </p:cNvSpPr>
          <p:nvPr/>
        </p:nvSpPr>
        <p:spPr bwMode="ltGray">
          <a:xfrm>
            <a:off x="800100" y="793750"/>
            <a:ext cx="328613"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n-US" altLang="en-US" sz="2400" smtClean="0"/>
          </a:p>
        </p:txBody>
      </p:sp>
      <p:sp>
        <p:nvSpPr>
          <p:cNvPr id="1028" name="Rectangle 4"/>
          <p:cNvSpPr>
            <a:spLocks noChangeArrowheads="1"/>
          </p:cNvSpPr>
          <p:nvPr/>
        </p:nvSpPr>
        <p:spPr bwMode="ltGray">
          <a:xfrm>
            <a:off x="541338" y="1216025"/>
            <a:ext cx="422275"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n-US" altLang="en-US" sz="2400" smtClean="0"/>
          </a:p>
        </p:txBody>
      </p:sp>
      <p:sp>
        <p:nvSpPr>
          <p:cNvPr id="1029" name="Rectangle 5"/>
          <p:cNvSpPr>
            <a:spLocks noChangeArrowheads="1"/>
          </p:cNvSpPr>
          <p:nvPr/>
        </p:nvSpPr>
        <p:spPr bwMode="ltGray">
          <a:xfrm>
            <a:off x="911225" y="1216025"/>
            <a:ext cx="36830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n-US" altLang="en-US" sz="2400" smtClean="0"/>
          </a:p>
        </p:txBody>
      </p:sp>
      <p:sp>
        <p:nvSpPr>
          <p:cNvPr id="1030" name="Rectangle 6"/>
          <p:cNvSpPr>
            <a:spLocks noChangeArrowheads="1"/>
          </p:cNvSpPr>
          <p:nvPr/>
        </p:nvSpPr>
        <p:spPr bwMode="ltGray">
          <a:xfrm>
            <a:off x="127000" y="1143000"/>
            <a:ext cx="560388"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n-US" altLang="en-US" sz="2400" smtClean="0"/>
          </a:p>
        </p:txBody>
      </p:sp>
      <p:sp>
        <p:nvSpPr>
          <p:cNvPr id="1031" name="Rectangle 7"/>
          <p:cNvSpPr>
            <a:spLocks noChangeArrowheads="1"/>
          </p:cNvSpPr>
          <p:nvPr/>
        </p:nvSpPr>
        <p:spPr bwMode="gray">
          <a:xfrm>
            <a:off x="762000" y="6858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n-US" altLang="en-US" sz="2400" smtClean="0"/>
          </a:p>
        </p:txBody>
      </p:sp>
      <p:sp>
        <p:nvSpPr>
          <p:cNvPr id="1032" name="Rectangle 8"/>
          <p:cNvSpPr>
            <a:spLocks noChangeArrowheads="1"/>
          </p:cNvSpPr>
          <p:nvPr/>
        </p:nvSpPr>
        <p:spPr bwMode="gray">
          <a:xfrm>
            <a:off x="442913" y="14763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en-US" altLang="en-US" sz="2400" smtClean="0"/>
          </a:p>
        </p:txBody>
      </p:sp>
      <p:sp>
        <p:nvSpPr>
          <p:cNvPr id="1033" name="Rectangle 9"/>
          <p:cNvSpPr>
            <a:spLocks noGrp="1" noChangeArrowheads="1"/>
          </p:cNvSpPr>
          <p:nvPr>
            <p:ph type="title"/>
          </p:nvPr>
        </p:nvSpPr>
        <p:spPr bwMode="auto">
          <a:xfrm>
            <a:off x="1150938" y="152400"/>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381000" y="1828800"/>
            <a:ext cx="8574088"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5" name="Picture 21"/>
          <p:cNvPicPr>
            <a:picLocks noChangeAspect="1" noChangeArrowheads="1"/>
          </p:cNvPicPr>
          <p:nvPr/>
        </p:nvPicPr>
        <p:blipFill>
          <a:blip r:embed="rId22" cstate="print"/>
          <a:srcRect/>
          <a:stretch>
            <a:fillRect/>
          </a:stretch>
        </p:blipFill>
        <p:spPr bwMode="auto">
          <a:xfrm>
            <a:off x="25400" y="609600"/>
            <a:ext cx="812800" cy="1143000"/>
          </a:xfrm>
          <a:prstGeom prst="rect">
            <a:avLst/>
          </a:prstGeom>
          <a:noFill/>
          <a:ln w="9525">
            <a:noFill/>
            <a:miter lim="800000"/>
            <a:headEnd/>
            <a:tailEnd/>
          </a:ln>
        </p:spPr>
      </p:pic>
      <p:pic>
        <p:nvPicPr>
          <p:cNvPr id="1036" name="Picture 22" descr="CDWM_logocolorCopy"/>
          <p:cNvPicPr>
            <a:picLocks noChangeAspect="1" noChangeArrowheads="1"/>
          </p:cNvPicPr>
          <p:nvPr/>
        </p:nvPicPr>
        <p:blipFill>
          <a:blip r:embed="rId23" cstate="print"/>
          <a:srcRect/>
          <a:stretch>
            <a:fillRect/>
          </a:stretch>
        </p:blipFill>
        <p:spPr bwMode="auto">
          <a:xfrm>
            <a:off x="8077200" y="152400"/>
            <a:ext cx="914400" cy="912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1"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Lst>
  <p:transition advClick="0"/>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ahoma" pitchFamily="34" charset="0"/>
        </a:defRPr>
      </a:lvl2pPr>
      <a:lvl3pPr algn="l" rtl="0" eaLnBrk="0" fontAlgn="base" hangingPunct="0">
        <a:spcBef>
          <a:spcPct val="0"/>
        </a:spcBef>
        <a:spcAft>
          <a:spcPct val="0"/>
        </a:spcAft>
        <a:defRPr sz="3600" b="1">
          <a:solidFill>
            <a:schemeClr val="tx2"/>
          </a:solidFill>
          <a:latin typeface="Tahoma" pitchFamily="34" charset="0"/>
        </a:defRPr>
      </a:lvl3pPr>
      <a:lvl4pPr algn="l" rtl="0" eaLnBrk="0" fontAlgn="base" hangingPunct="0">
        <a:spcBef>
          <a:spcPct val="0"/>
        </a:spcBef>
        <a:spcAft>
          <a:spcPct val="0"/>
        </a:spcAft>
        <a:defRPr sz="3600" b="1">
          <a:solidFill>
            <a:schemeClr val="tx2"/>
          </a:solidFill>
          <a:latin typeface="Tahoma" pitchFamily="34" charset="0"/>
        </a:defRPr>
      </a:lvl4pPr>
      <a:lvl5pPr algn="l" rtl="0" eaLnBrk="0" fontAlgn="base" hangingPunct="0">
        <a:spcBef>
          <a:spcPct val="0"/>
        </a:spcBef>
        <a:spcAft>
          <a:spcPct val="0"/>
        </a:spcAft>
        <a:defRPr sz="3600" b="1">
          <a:solidFill>
            <a:schemeClr val="tx2"/>
          </a:solidFill>
          <a:latin typeface="Tahoma" pitchFamily="34" charset="0"/>
        </a:defRPr>
      </a:lvl5pPr>
      <a:lvl6pPr marL="457200" algn="l" rtl="0" fontAlgn="base">
        <a:spcBef>
          <a:spcPct val="0"/>
        </a:spcBef>
        <a:spcAft>
          <a:spcPct val="0"/>
        </a:spcAft>
        <a:defRPr sz="3600" b="1">
          <a:solidFill>
            <a:schemeClr val="tx2"/>
          </a:solidFill>
          <a:latin typeface="Tahoma" pitchFamily="34" charset="0"/>
        </a:defRPr>
      </a:lvl6pPr>
      <a:lvl7pPr marL="914400" algn="l" rtl="0" fontAlgn="base">
        <a:spcBef>
          <a:spcPct val="0"/>
        </a:spcBef>
        <a:spcAft>
          <a:spcPct val="0"/>
        </a:spcAft>
        <a:defRPr sz="3600" b="1">
          <a:solidFill>
            <a:schemeClr val="tx2"/>
          </a:solidFill>
          <a:latin typeface="Tahoma" pitchFamily="34" charset="0"/>
        </a:defRPr>
      </a:lvl7pPr>
      <a:lvl8pPr marL="1371600" algn="l" rtl="0" fontAlgn="base">
        <a:spcBef>
          <a:spcPct val="0"/>
        </a:spcBef>
        <a:spcAft>
          <a:spcPct val="0"/>
        </a:spcAft>
        <a:defRPr sz="3600" b="1">
          <a:solidFill>
            <a:schemeClr val="tx2"/>
          </a:solidFill>
          <a:latin typeface="Tahoma" pitchFamily="34" charset="0"/>
        </a:defRPr>
      </a:lvl8pPr>
      <a:lvl9pPr marL="1828800" algn="l"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Water Towersmall"/>
          <p:cNvPicPr>
            <a:picLocks noChangeAspect="1" noChangeArrowheads="1"/>
          </p:cNvPicPr>
          <p:nvPr/>
        </p:nvPicPr>
        <p:blipFill>
          <a:blip r:embed="rId3" cstate="print"/>
          <a:srcRect/>
          <a:stretch>
            <a:fillRect/>
          </a:stretch>
        </p:blipFill>
        <p:spPr bwMode="auto">
          <a:xfrm>
            <a:off x="-457200" y="0"/>
            <a:ext cx="4572000" cy="6881813"/>
          </a:xfrm>
          <a:prstGeom prst="rect">
            <a:avLst/>
          </a:prstGeom>
          <a:noFill/>
          <a:ln w="9525">
            <a:noFill/>
            <a:miter lim="800000"/>
            <a:headEnd/>
            <a:tailEnd/>
          </a:ln>
        </p:spPr>
      </p:pic>
      <p:sp>
        <p:nvSpPr>
          <p:cNvPr id="11267" name="Rectangle 4"/>
          <p:cNvSpPr>
            <a:spLocks noGrp="1" noChangeArrowheads="1"/>
          </p:cNvSpPr>
          <p:nvPr>
            <p:ph type="ctrTitle"/>
          </p:nvPr>
        </p:nvSpPr>
        <p:spPr>
          <a:xfrm>
            <a:off x="2286000" y="1143000"/>
            <a:ext cx="6678613" cy="1524000"/>
          </a:xfrm>
        </p:spPr>
        <p:txBody>
          <a:bodyPr lIns="92075" tIns="46038" rIns="92075" bIns="46038"/>
          <a:lstStyle/>
          <a:p>
            <a:pPr eaLnBrk="1" hangingPunct="1"/>
            <a:r>
              <a:rPr lang="en-US" altLang="en-US" sz="6000" smtClean="0">
                <a:solidFill>
                  <a:schemeClr val="bg1"/>
                </a:solidFill>
                <a:latin typeface="Arial Narrow" pitchFamily="34" charset="0"/>
              </a:rPr>
              <a:t>Chica</a:t>
            </a:r>
            <a:r>
              <a:rPr lang="en-US" altLang="en-US" sz="6000" smtClean="0">
                <a:solidFill>
                  <a:srgbClr val="333399"/>
                </a:solidFill>
                <a:latin typeface="Arial Narrow" pitchFamily="34" charset="0"/>
              </a:rPr>
              <a:t>go</a:t>
            </a:r>
            <a:r>
              <a:rPr lang="en-US" altLang="en-US" sz="6000" smtClean="0">
                <a:latin typeface="Arial Narrow" pitchFamily="34" charset="0"/>
              </a:rPr>
              <a:t> </a:t>
            </a:r>
            <a:r>
              <a:rPr lang="en-US" altLang="en-US" sz="6000" smtClean="0">
                <a:solidFill>
                  <a:srgbClr val="333399"/>
                </a:solidFill>
                <a:latin typeface="Arial Narrow" pitchFamily="34" charset="0"/>
              </a:rPr>
              <a:t>Department</a:t>
            </a:r>
            <a:r>
              <a:rPr lang="en-US" altLang="en-US" sz="6000" smtClean="0">
                <a:latin typeface="Arial Narrow" pitchFamily="34" charset="0"/>
              </a:rPr>
              <a:t> </a:t>
            </a:r>
            <a:r>
              <a:rPr lang="en-US" altLang="en-US" sz="6000" smtClean="0">
                <a:solidFill>
                  <a:schemeClr val="bg1"/>
                </a:solidFill>
                <a:latin typeface="Arial Narrow" pitchFamily="34" charset="0"/>
              </a:rPr>
              <a:t>of Wa</a:t>
            </a:r>
            <a:r>
              <a:rPr lang="en-US" altLang="en-US" sz="6000" smtClean="0">
                <a:solidFill>
                  <a:srgbClr val="333399"/>
                </a:solidFill>
                <a:latin typeface="Arial Narrow" pitchFamily="34" charset="0"/>
              </a:rPr>
              <a:t>ter</a:t>
            </a:r>
            <a:r>
              <a:rPr lang="en-US" altLang="en-US" sz="6000" smtClean="0">
                <a:solidFill>
                  <a:srgbClr val="003399"/>
                </a:solidFill>
                <a:latin typeface="Arial Narrow" pitchFamily="34" charset="0"/>
              </a:rPr>
              <a:t> </a:t>
            </a:r>
            <a:r>
              <a:rPr lang="en-US" altLang="en-US" sz="6000" smtClean="0">
                <a:solidFill>
                  <a:srgbClr val="333399"/>
                </a:solidFill>
                <a:latin typeface="Arial Narrow" pitchFamily="34" charset="0"/>
              </a:rPr>
              <a:t>Management</a:t>
            </a:r>
          </a:p>
        </p:txBody>
      </p:sp>
      <p:pic>
        <p:nvPicPr>
          <p:cNvPr id="11268" name="Picture 5" descr="CDWM_logocolorCopy"/>
          <p:cNvPicPr>
            <a:picLocks noChangeAspect="1" noChangeArrowheads="1"/>
          </p:cNvPicPr>
          <p:nvPr/>
        </p:nvPicPr>
        <p:blipFill>
          <a:blip r:embed="rId4" cstate="print"/>
          <a:srcRect/>
          <a:stretch>
            <a:fillRect/>
          </a:stretch>
        </p:blipFill>
        <p:spPr bwMode="auto">
          <a:xfrm>
            <a:off x="7620000" y="5106988"/>
            <a:ext cx="1371600" cy="1370012"/>
          </a:xfrm>
          <a:prstGeom prst="rect">
            <a:avLst/>
          </a:prstGeom>
          <a:noFill/>
          <a:ln w="9525">
            <a:noFill/>
            <a:miter lim="800000"/>
            <a:headEnd/>
            <a:tailEnd/>
          </a:ln>
        </p:spPr>
      </p:pic>
      <p:sp>
        <p:nvSpPr>
          <p:cNvPr id="11269" name="Text Box 7"/>
          <p:cNvSpPr txBox="1">
            <a:spLocks noChangeArrowheads="1"/>
          </p:cNvSpPr>
          <p:nvPr/>
        </p:nvSpPr>
        <p:spPr bwMode="auto">
          <a:xfrm>
            <a:off x="4343400" y="5486400"/>
            <a:ext cx="3962400" cy="1190625"/>
          </a:xfrm>
          <a:prstGeom prst="rect">
            <a:avLst/>
          </a:prstGeom>
          <a:noFill/>
          <a:ln w="9525" algn="ctr">
            <a:noFill/>
            <a:miter lim="800000"/>
            <a:headEnd/>
            <a:tailEnd/>
          </a:ln>
        </p:spPr>
        <p:txBody>
          <a:bodyPr>
            <a:spAutoFit/>
          </a:bodyPr>
          <a:lstStyle/>
          <a:p>
            <a:pPr algn="ctr"/>
            <a:r>
              <a:rPr lang="en-US" altLang="en-US"/>
              <a:t>Thomas H. Powers, P.E.</a:t>
            </a:r>
          </a:p>
          <a:p>
            <a:pPr algn="ctr"/>
            <a:r>
              <a:rPr lang="en-US" altLang="en-US"/>
              <a:t>Commissioner</a:t>
            </a:r>
          </a:p>
          <a:p>
            <a:pPr algn="ctr"/>
            <a:endParaRPr lang="en-US" altLang="en-US"/>
          </a:p>
          <a:p>
            <a:pPr algn="ctr"/>
            <a:endParaRPr lang="en-US" altLang="en-US"/>
          </a:p>
        </p:txBody>
      </p:sp>
      <p:sp>
        <p:nvSpPr>
          <p:cNvPr id="11270" name="Text Box 8"/>
          <p:cNvSpPr txBox="1">
            <a:spLocks noChangeArrowheads="1"/>
          </p:cNvSpPr>
          <p:nvPr/>
        </p:nvSpPr>
        <p:spPr bwMode="auto">
          <a:xfrm>
            <a:off x="4495800" y="3200400"/>
            <a:ext cx="4114800" cy="1323975"/>
          </a:xfrm>
          <a:prstGeom prst="rect">
            <a:avLst/>
          </a:prstGeom>
          <a:noFill/>
          <a:ln w="9525" algn="ctr">
            <a:noFill/>
            <a:miter lim="800000"/>
            <a:headEnd/>
            <a:tailEnd/>
          </a:ln>
        </p:spPr>
        <p:txBody>
          <a:bodyPr>
            <a:spAutoFit/>
          </a:bodyPr>
          <a:lstStyle/>
          <a:p>
            <a:pPr algn="ctr">
              <a:spcBef>
                <a:spcPct val="50000"/>
              </a:spcBef>
            </a:pPr>
            <a:r>
              <a:rPr lang="en-US" altLang="en-US" sz="3200" b="1"/>
              <a:t>Hacia</a:t>
            </a:r>
          </a:p>
          <a:p>
            <a:pPr algn="ctr">
              <a:spcBef>
                <a:spcPct val="50000"/>
              </a:spcBef>
            </a:pPr>
            <a:r>
              <a:rPr lang="en-US" altLang="en-US" sz="3200" b="1"/>
              <a:t>April 9, 2014</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a:stretch>
            <a:fillRect/>
          </a:stretch>
        </p:blipFill>
        <p:spPr bwMode="auto">
          <a:xfrm>
            <a:off x="714375" y="0"/>
            <a:ext cx="3857625" cy="6858000"/>
          </a:xfrm>
          <a:prstGeom prst="rect">
            <a:avLst/>
          </a:prstGeom>
          <a:noFill/>
          <a:ln w="9525">
            <a:noFill/>
            <a:miter lim="800000"/>
            <a:headEnd/>
            <a:tailEnd/>
          </a:ln>
        </p:spPr>
      </p:pic>
      <p:sp>
        <p:nvSpPr>
          <p:cNvPr id="3" name="Title 3"/>
          <p:cNvSpPr txBox="1">
            <a:spLocks/>
          </p:cNvSpPr>
          <p:nvPr/>
        </p:nvSpPr>
        <p:spPr>
          <a:xfrm>
            <a:off x="4495800" y="228600"/>
            <a:ext cx="4267200" cy="1828800"/>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ahoma" pitchFamily="34" charset="0"/>
              </a:defRPr>
            </a:lvl2pPr>
            <a:lvl3pPr algn="l" rtl="0" eaLnBrk="0" fontAlgn="base" hangingPunct="0">
              <a:spcBef>
                <a:spcPct val="0"/>
              </a:spcBef>
              <a:spcAft>
                <a:spcPct val="0"/>
              </a:spcAft>
              <a:defRPr sz="3600" b="1">
                <a:solidFill>
                  <a:schemeClr val="tx2"/>
                </a:solidFill>
                <a:latin typeface="Tahoma" pitchFamily="34" charset="0"/>
              </a:defRPr>
            </a:lvl3pPr>
            <a:lvl4pPr algn="l" rtl="0" eaLnBrk="0" fontAlgn="base" hangingPunct="0">
              <a:spcBef>
                <a:spcPct val="0"/>
              </a:spcBef>
              <a:spcAft>
                <a:spcPct val="0"/>
              </a:spcAft>
              <a:defRPr sz="3600" b="1">
                <a:solidFill>
                  <a:schemeClr val="tx2"/>
                </a:solidFill>
                <a:latin typeface="Tahoma" pitchFamily="34" charset="0"/>
              </a:defRPr>
            </a:lvl4pPr>
            <a:lvl5pPr algn="l" rtl="0" eaLnBrk="0" fontAlgn="base" hangingPunct="0">
              <a:spcBef>
                <a:spcPct val="0"/>
              </a:spcBef>
              <a:spcAft>
                <a:spcPct val="0"/>
              </a:spcAft>
              <a:defRPr sz="3600" b="1">
                <a:solidFill>
                  <a:schemeClr val="tx2"/>
                </a:solidFill>
                <a:latin typeface="Tahoma" pitchFamily="34" charset="0"/>
              </a:defRPr>
            </a:lvl5pPr>
            <a:lvl6pPr marL="457200" algn="l" rtl="0" fontAlgn="base">
              <a:spcBef>
                <a:spcPct val="0"/>
              </a:spcBef>
              <a:spcAft>
                <a:spcPct val="0"/>
              </a:spcAft>
              <a:defRPr sz="3600" b="1">
                <a:solidFill>
                  <a:schemeClr val="tx2"/>
                </a:solidFill>
                <a:latin typeface="Tahoma" pitchFamily="34" charset="0"/>
              </a:defRPr>
            </a:lvl6pPr>
            <a:lvl7pPr marL="914400" algn="l" rtl="0" fontAlgn="base">
              <a:spcBef>
                <a:spcPct val="0"/>
              </a:spcBef>
              <a:spcAft>
                <a:spcPct val="0"/>
              </a:spcAft>
              <a:defRPr sz="3600" b="1">
                <a:solidFill>
                  <a:schemeClr val="tx2"/>
                </a:solidFill>
                <a:latin typeface="Tahoma" pitchFamily="34" charset="0"/>
              </a:defRPr>
            </a:lvl7pPr>
            <a:lvl8pPr marL="1371600" algn="l" rtl="0" fontAlgn="base">
              <a:spcBef>
                <a:spcPct val="0"/>
              </a:spcBef>
              <a:spcAft>
                <a:spcPct val="0"/>
              </a:spcAft>
              <a:defRPr sz="3600" b="1">
                <a:solidFill>
                  <a:schemeClr val="tx2"/>
                </a:solidFill>
                <a:latin typeface="Tahoma" pitchFamily="34" charset="0"/>
              </a:defRPr>
            </a:lvl8pPr>
            <a:lvl9pPr marL="1828800" algn="l" rtl="0" fontAlgn="base">
              <a:spcBef>
                <a:spcPct val="0"/>
              </a:spcBef>
              <a:spcAft>
                <a:spcPct val="0"/>
              </a:spcAft>
              <a:defRPr sz="3600" b="1">
                <a:solidFill>
                  <a:schemeClr val="tx2"/>
                </a:solidFill>
                <a:latin typeface="Tahoma" pitchFamily="34" charset="0"/>
              </a:defRPr>
            </a:lvl9pPr>
          </a:lstStyle>
          <a:p>
            <a:pPr>
              <a:defRPr/>
            </a:pPr>
            <a:r>
              <a:rPr lang="en-US" kern="0" dirty="0" smtClean="0">
                <a:solidFill>
                  <a:srgbClr val="333399"/>
                </a:solidFill>
              </a:rPr>
              <a:t>2011 Water </a:t>
            </a:r>
            <a:br>
              <a:rPr lang="en-US" kern="0" dirty="0" smtClean="0">
                <a:solidFill>
                  <a:srgbClr val="333399"/>
                </a:solidFill>
              </a:rPr>
            </a:br>
            <a:r>
              <a:rPr lang="en-US" kern="0" dirty="0" smtClean="0">
                <a:solidFill>
                  <a:srgbClr val="333399"/>
                </a:solidFill>
              </a:rPr>
              <a:t>&amp; Sewer Capital Program</a:t>
            </a:r>
          </a:p>
        </p:txBody>
      </p:sp>
      <p:sp>
        <p:nvSpPr>
          <p:cNvPr id="20484" name="TextBox 4"/>
          <p:cNvSpPr txBox="1">
            <a:spLocks noChangeArrowheads="1"/>
          </p:cNvSpPr>
          <p:nvPr/>
        </p:nvSpPr>
        <p:spPr bwMode="auto">
          <a:xfrm>
            <a:off x="4695825" y="2133600"/>
            <a:ext cx="4219575" cy="1754188"/>
          </a:xfrm>
          <a:prstGeom prst="rect">
            <a:avLst/>
          </a:prstGeom>
          <a:noFill/>
          <a:ln w="9525">
            <a:noFill/>
            <a:miter lim="800000"/>
            <a:headEnd/>
            <a:tailEnd/>
          </a:ln>
        </p:spPr>
        <p:txBody>
          <a:bodyPr>
            <a:spAutoFit/>
          </a:bodyPr>
          <a:lstStyle/>
          <a:p>
            <a:r>
              <a:rPr lang="en-US" altLang="en-US" b="1"/>
              <a:t>2011 CIP Program</a:t>
            </a:r>
          </a:p>
          <a:p>
            <a:r>
              <a:rPr lang="en-US" altLang="en-US"/>
              <a:t>Water Main Replacement = 30 Miles</a:t>
            </a:r>
          </a:p>
          <a:p>
            <a:r>
              <a:rPr lang="en-US" altLang="en-US"/>
              <a:t>Sewer Main Replacement = 9 Miles</a:t>
            </a:r>
          </a:p>
          <a:p>
            <a:r>
              <a:rPr lang="en-US" altLang="en-US"/>
              <a:t>Sewer Lining = 40 Miles</a:t>
            </a:r>
          </a:p>
          <a:p>
            <a:r>
              <a:rPr lang="en-US" altLang="en-US"/>
              <a:t>Sewer Structure Rehabilitation = 8,000</a:t>
            </a:r>
          </a:p>
          <a:p>
            <a:r>
              <a:rPr lang="en-US" altLang="en-US"/>
              <a:t>Water Meter Installations = 8,078</a:t>
            </a:r>
          </a:p>
        </p:txBody>
      </p:sp>
      <p:sp>
        <p:nvSpPr>
          <p:cNvPr id="20485" name="TextBox 1"/>
          <p:cNvSpPr txBox="1">
            <a:spLocks noChangeArrowheads="1"/>
          </p:cNvSpPr>
          <p:nvPr/>
        </p:nvSpPr>
        <p:spPr bwMode="auto">
          <a:xfrm>
            <a:off x="4495800" y="4038600"/>
            <a:ext cx="4572000" cy="923925"/>
          </a:xfrm>
          <a:prstGeom prst="rect">
            <a:avLst/>
          </a:prstGeom>
          <a:noFill/>
          <a:ln w="9525">
            <a:noFill/>
            <a:miter lim="800000"/>
            <a:headEnd/>
            <a:tailEnd/>
          </a:ln>
        </p:spPr>
        <p:txBody>
          <a:bodyPr>
            <a:spAutoFit/>
          </a:bodyPr>
          <a:lstStyle/>
          <a:p>
            <a:r>
              <a:rPr lang="en-US" altLang="en-US" b="1"/>
              <a:t>2011 Capital Expenditures*: $225.5M</a:t>
            </a:r>
          </a:p>
          <a:p>
            <a:r>
              <a:rPr lang="en-US" altLang="en-US" b="1"/>
              <a:t>2011 Operating Expenditures: 702.4M </a:t>
            </a:r>
          </a:p>
          <a:p>
            <a:endParaRPr lang="en-US" altLang="en-US"/>
          </a:p>
        </p:txBody>
      </p:sp>
      <p:sp>
        <p:nvSpPr>
          <p:cNvPr id="20486" name="TextBox 4"/>
          <p:cNvSpPr txBox="1">
            <a:spLocks noChangeArrowheads="1"/>
          </p:cNvSpPr>
          <p:nvPr/>
        </p:nvSpPr>
        <p:spPr bwMode="auto">
          <a:xfrm>
            <a:off x="4572000" y="6429375"/>
            <a:ext cx="4343400" cy="276225"/>
          </a:xfrm>
          <a:prstGeom prst="rect">
            <a:avLst/>
          </a:prstGeom>
          <a:noFill/>
          <a:ln w="9525">
            <a:noFill/>
            <a:miter lim="800000"/>
            <a:headEnd/>
            <a:tailEnd/>
          </a:ln>
        </p:spPr>
        <p:txBody>
          <a:bodyPr>
            <a:spAutoFit/>
          </a:bodyPr>
          <a:lstStyle/>
          <a:p>
            <a:r>
              <a:rPr lang="en-US" altLang="en-US" sz="1200" b="1"/>
              <a:t>*Expenditures include Facility Capital Improvements </a:t>
            </a:r>
          </a:p>
        </p:txBody>
      </p:sp>
      <p:sp>
        <p:nvSpPr>
          <p:cNvPr id="20487"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663217B4-43ED-4DCC-A9C4-559FD9D8CD1F}" type="slidenum">
              <a:rPr lang="en-US" altLang="en-US" sz="800"/>
              <a:pPr algn="r"/>
              <a:t>10</a:t>
            </a:fld>
            <a:endParaRPr lang="en-US" altLang="en-US" sz="80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638175" y="0"/>
            <a:ext cx="3857625" cy="6858000"/>
          </a:xfrm>
          <a:prstGeom prst="rect">
            <a:avLst/>
          </a:prstGeom>
          <a:noFill/>
          <a:ln w="9525">
            <a:noFill/>
            <a:miter lim="800000"/>
            <a:headEnd/>
            <a:tailEnd/>
          </a:ln>
        </p:spPr>
      </p:pic>
      <p:sp>
        <p:nvSpPr>
          <p:cNvPr id="21507" name="TextBox 2"/>
          <p:cNvSpPr txBox="1">
            <a:spLocks noChangeArrowheads="1"/>
          </p:cNvSpPr>
          <p:nvPr/>
        </p:nvSpPr>
        <p:spPr bwMode="auto">
          <a:xfrm>
            <a:off x="4725988" y="152400"/>
            <a:ext cx="3656012" cy="646113"/>
          </a:xfrm>
          <a:prstGeom prst="rect">
            <a:avLst/>
          </a:prstGeom>
          <a:noFill/>
          <a:ln w="9525">
            <a:noFill/>
            <a:miter lim="800000"/>
            <a:headEnd/>
            <a:tailEnd/>
          </a:ln>
        </p:spPr>
        <p:txBody>
          <a:bodyPr>
            <a:spAutoFit/>
          </a:bodyPr>
          <a:lstStyle/>
          <a:p>
            <a:endParaRPr lang="en-US" altLang="en-US"/>
          </a:p>
          <a:p>
            <a:endParaRPr lang="en-US" altLang="en-US"/>
          </a:p>
        </p:txBody>
      </p:sp>
      <p:sp>
        <p:nvSpPr>
          <p:cNvPr id="21508" name="Title 3"/>
          <p:cNvSpPr>
            <a:spLocks noGrp="1"/>
          </p:cNvSpPr>
          <p:nvPr>
            <p:ph type="title"/>
          </p:nvPr>
        </p:nvSpPr>
        <p:spPr>
          <a:xfrm>
            <a:off x="4495800" y="381000"/>
            <a:ext cx="4267200" cy="2133600"/>
          </a:xfrm>
        </p:spPr>
        <p:txBody>
          <a:bodyPr/>
          <a:lstStyle/>
          <a:p>
            <a:r>
              <a:rPr lang="en-US" altLang="en-US" smtClean="0">
                <a:solidFill>
                  <a:srgbClr val="333399"/>
                </a:solidFill>
              </a:rPr>
              <a:t>2011-12 Water </a:t>
            </a:r>
            <a:br>
              <a:rPr lang="en-US" altLang="en-US" smtClean="0">
                <a:solidFill>
                  <a:srgbClr val="333399"/>
                </a:solidFill>
              </a:rPr>
            </a:br>
            <a:r>
              <a:rPr lang="en-US" altLang="en-US" smtClean="0">
                <a:solidFill>
                  <a:srgbClr val="333399"/>
                </a:solidFill>
              </a:rPr>
              <a:t>&amp; Sewer Capital Program</a:t>
            </a:r>
            <a:br>
              <a:rPr lang="en-US" altLang="en-US" smtClean="0">
                <a:solidFill>
                  <a:srgbClr val="333399"/>
                </a:solidFill>
              </a:rPr>
            </a:br>
            <a:endParaRPr lang="en-US" altLang="en-US" smtClean="0">
              <a:solidFill>
                <a:srgbClr val="333399"/>
              </a:solidFill>
            </a:endParaRPr>
          </a:p>
        </p:txBody>
      </p:sp>
      <p:sp>
        <p:nvSpPr>
          <p:cNvPr id="21509" name="TextBox 4"/>
          <p:cNvSpPr txBox="1">
            <a:spLocks noChangeArrowheads="1"/>
          </p:cNvSpPr>
          <p:nvPr/>
        </p:nvSpPr>
        <p:spPr bwMode="auto">
          <a:xfrm>
            <a:off x="4725988" y="2133600"/>
            <a:ext cx="4341812" cy="1754188"/>
          </a:xfrm>
          <a:prstGeom prst="rect">
            <a:avLst/>
          </a:prstGeom>
          <a:noFill/>
          <a:ln w="9525">
            <a:noFill/>
            <a:miter lim="800000"/>
            <a:headEnd/>
            <a:tailEnd/>
          </a:ln>
        </p:spPr>
        <p:txBody>
          <a:bodyPr>
            <a:spAutoFit/>
          </a:bodyPr>
          <a:lstStyle/>
          <a:p>
            <a:r>
              <a:rPr lang="en-US" altLang="en-US" b="1"/>
              <a:t>2012 Program</a:t>
            </a:r>
          </a:p>
          <a:p>
            <a:r>
              <a:rPr lang="en-US" altLang="en-US"/>
              <a:t>Water Main Replacement = 70 Miles</a:t>
            </a:r>
          </a:p>
          <a:p>
            <a:r>
              <a:rPr lang="en-US" altLang="en-US"/>
              <a:t>Sewer Main Replacement = 17 Miles</a:t>
            </a:r>
          </a:p>
          <a:p>
            <a:r>
              <a:rPr lang="en-US" altLang="en-US"/>
              <a:t>Sewer Lining = 47 Miles</a:t>
            </a:r>
          </a:p>
          <a:p>
            <a:r>
              <a:rPr lang="en-US" altLang="en-US"/>
              <a:t>Sewer Structure Rehabilitation = 14,000</a:t>
            </a:r>
          </a:p>
          <a:p>
            <a:r>
              <a:rPr lang="en-US" altLang="en-US"/>
              <a:t>Water Meter Installations = 12,160</a:t>
            </a:r>
          </a:p>
        </p:txBody>
      </p:sp>
      <p:sp>
        <p:nvSpPr>
          <p:cNvPr id="21510" name="TextBox 1"/>
          <p:cNvSpPr txBox="1">
            <a:spLocks noChangeArrowheads="1"/>
          </p:cNvSpPr>
          <p:nvPr/>
        </p:nvSpPr>
        <p:spPr bwMode="auto">
          <a:xfrm>
            <a:off x="4495800" y="4038600"/>
            <a:ext cx="4572000" cy="923925"/>
          </a:xfrm>
          <a:prstGeom prst="rect">
            <a:avLst/>
          </a:prstGeom>
          <a:noFill/>
          <a:ln w="9525">
            <a:noFill/>
            <a:miter lim="800000"/>
            <a:headEnd/>
            <a:tailEnd/>
          </a:ln>
        </p:spPr>
        <p:txBody>
          <a:bodyPr>
            <a:spAutoFit/>
          </a:bodyPr>
          <a:lstStyle/>
          <a:p>
            <a:r>
              <a:rPr lang="en-US" altLang="en-US" b="1"/>
              <a:t>2012 Capital Expenditures*: $422.1M</a:t>
            </a:r>
          </a:p>
          <a:p>
            <a:r>
              <a:rPr lang="en-US" altLang="en-US" b="1"/>
              <a:t>2012 Operating Expenditures: 748.4M </a:t>
            </a:r>
          </a:p>
          <a:p>
            <a:endParaRPr lang="en-US" altLang="en-US"/>
          </a:p>
        </p:txBody>
      </p:sp>
      <p:sp>
        <p:nvSpPr>
          <p:cNvPr id="21511" name="TextBox 7"/>
          <p:cNvSpPr txBox="1">
            <a:spLocks noChangeArrowheads="1"/>
          </p:cNvSpPr>
          <p:nvPr/>
        </p:nvSpPr>
        <p:spPr bwMode="auto">
          <a:xfrm>
            <a:off x="4572000" y="6429375"/>
            <a:ext cx="4343400" cy="276225"/>
          </a:xfrm>
          <a:prstGeom prst="rect">
            <a:avLst/>
          </a:prstGeom>
          <a:noFill/>
          <a:ln w="9525">
            <a:noFill/>
            <a:miter lim="800000"/>
            <a:headEnd/>
            <a:tailEnd/>
          </a:ln>
        </p:spPr>
        <p:txBody>
          <a:bodyPr>
            <a:spAutoFit/>
          </a:bodyPr>
          <a:lstStyle/>
          <a:p>
            <a:r>
              <a:rPr lang="en-US" altLang="en-US" sz="1200" b="1"/>
              <a:t>*Expenditures include Facility Capital Improvements </a:t>
            </a:r>
          </a:p>
        </p:txBody>
      </p:sp>
      <p:sp>
        <p:nvSpPr>
          <p:cNvPr id="21512"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1B484468-E30F-49C1-BCE8-7FB971A07F38}" type="slidenum">
              <a:rPr lang="en-US" altLang="en-US" sz="800"/>
              <a:pPr algn="r"/>
              <a:t>11</a:t>
            </a:fld>
            <a:endParaRPr lang="en-US" altLang="en-US" sz="80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609600" y="-19050"/>
            <a:ext cx="3857625" cy="6858000"/>
          </a:xfrm>
          <a:prstGeom prst="rect">
            <a:avLst/>
          </a:prstGeom>
          <a:noFill/>
          <a:ln w="9525">
            <a:noFill/>
            <a:miter lim="800000"/>
            <a:headEnd/>
            <a:tailEnd/>
          </a:ln>
        </p:spPr>
      </p:pic>
      <p:sp>
        <p:nvSpPr>
          <p:cNvPr id="3" name="Title 3"/>
          <p:cNvSpPr txBox="1">
            <a:spLocks/>
          </p:cNvSpPr>
          <p:nvPr/>
        </p:nvSpPr>
        <p:spPr>
          <a:xfrm>
            <a:off x="4495800" y="304800"/>
            <a:ext cx="4267200" cy="2057400"/>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ahoma" pitchFamily="34" charset="0"/>
              </a:defRPr>
            </a:lvl2pPr>
            <a:lvl3pPr algn="l" rtl="0" eaLnBrk="0" fontAlgn="base" hangingPunct="0">
              <a:spcBef>
                <a:spcPct val="0"/>
              </a:spcBef>
              <a:spcAft>
                <a:spcPct val="0"/>
              </a:spcAft>
              <a:defRPr sz="3600" b="1">
                <a:solidFill>
                  <a:schemeClr val="tx2"/>
                </a:solidFill>
                <a:latin typeface="Tahoma" pitchFamily="34" charset="0"/>
              </a:defRPr>
            </a:lvl3pPr>
            <a:lvl4pPr algn="l" rtl="0" eaLnBrk="0" fontAlgn="base" hangingPunct="0">
              <a:spcBef>
                <a:spcPct val="0"/>
              </a:spcBef>
              <a:spcAft>
                <a:spcPct val="0"/>
              </a:spcAft>
              <a:defRPr sz="3600" b="1">
                <a:solidFill>
                  <a:schemeClr val="tx2"/>
                </a:solidFill>
                <a:latin typeface="Tahoma" pitchFamily="34" charset="0"/>
              </a:defRPr>
            </a:lvl4pPr>
            <a:lvl5pPr algn="l" rtl="0" eaLnBrk="0" fontAlgn="base" hangingPunct="0">
              <a:spcBef>
                <a:spcPct val="0"/>
              </a:spcBef>
              <a:spcAft>
                <a:spcPct val="0"/>
              </a:spcAft>
              <a:defRPr sz="3600" b="1">
                <a:solidFill>
                  <a:schemeClr val="tx2"/>
                </a:solidFill>
                <a:latin typeface="Tahoma" pitchFamily="34" charset="0"/>
              </a:defRPr>
            </a:lvl5pPr>
            <a:lvl6pPr marL="457200" algn="l" rtl="0" fontAlgn="base">
              <a:spcBef>
                <a:spcPct val="0"/>
              </a:spcBef>
              <a:spcAft>
                <a:spcPct val="0"/>
              </a:spcAft>
              <a:defRPr sz="3600" b="1">
                <a:solidFill>
                  <a:schemeClr val="tx2"/>
                </a:solidFill>
                <a:latin typeface="Tahoma" pitchFamily="34" charset="0"/>
              </a:defRPr>
            </a:lvl6pPr>
            <a:lvl7pPr marL="914400" algn="l" rtl="0" fontAlgn="base">
              <a:spcBef>
                <a:spcPct val="0"/>
              </a:spcBef>
              <a:spcAft>
                <a:spcPct val="0"/>
              </a:spcAft>
              <a:defRPr sz="3600" b="1">
                <a:solidFill>
                  <a:schemeClr val="tx2"/>
                </a:solidFill>
                <a:latin typeface="Tahoma" pitchFamily="34" charset="0"/>
              </a:defRPr>
            </a:lvl7pPr>
            <a:lvl8pPr marL="1371600" algn="l" rtl="0" fontAlgn="base">
              <a:spcBef>
                <a:spcPct val="0"/>
              </a:spcBef>
              <a:spcAft>
                <a:spcPct val="0"/>
              </a:spcAft>
              <a:defRPr sz="3600" b="1">
                <a:solidFill>
                  <a:schemeClr val="tx2"/>
                </a:solidFill>
                <a:latin typeface="Tahoma" pitchFamily="34" charset="0"/>
              </a:defRPr>
            </a:lvl8pPr>
            <a:lvl9pPr marL="1828800" algn="l" rtl="0" fontAlgn="base">
              <a:spcBef>
                <a:spcPct val="0"/>
              </a:spcBef>
              <a:spcAft>
                <a:spcPct val="0"/>
              </a:spcAft>
              <a:defRPr sz="3600" b="1">
                <a:solidFill>
                  <a:schemeClr val="tx2"/>
                </a:solidFill>
                <a:latin typeface="Tahoma" pitchFamily="34" charset="0"/>
              </a:defRPr>
            </a:lvl9pPr>
          </a:lstStyle>
          <a:p>
            <a:pPr>
              <a:defRPr/>
            </a:pPr>
            <a:r>
              <a:rPr lang="en-US" kern="0" dirty="0" smtClean="0">
                <a:solidFill>
                  <a:srgbClr val="333399"/>
                </a:solidFill>
              </a:rPr>
              <a:t>2011-13 Water </a:t>
            </a:r>
            <a:br>
              <a:rPr lang="en-US" kern="0" dirty="0" smtClean="0">
                <a:solidFill>
                  <a:srgbClr val="333399"/>
                </a:solidFill>
              </a:rPr>
            </a:br>
            <a:r>
              <a:rPr lang="en-US" kern="0" dirty="0" smtClean="0">
                <a:solidFill>
                  <a:srgbClr val="333399"/>
                </a:solidFill>
              </a:rPr>
              <a:t>&amp; Sewer Capital Program</a:t>
            </a:r>
          </a:p>
        </p:txBody>
      </p:sp>
      <p:sp>
        <p:nvSpPr>
          <p:cNvPr id="22532" name="TextBox 3"/>
          <p:cNvSpPr txBox="1">
            <a:spLocks noChangeArrowheads="1"/>
          </p:cNvSpPr>
          <p:nvPr/>
        </p:nvSpPr>
        <p:spPr bwMode="auto">
          <a:xfrm>
            <a:off x="4602163" y="2133600"/>
            <a:ext cx="4389437" cy="1754188"/>
          </a:xfrm>
          <a:prstGeom prst="rect">
            <a:avLst/>
          </a:prstGeom>
          <a:noFill/>
          <a:ln w="9525">
            <a:noFill/>
            <a:miter lim="800000"/>
            <a:headEnd/>
            <a:tailEnd/>
          </a:ln>
        </p:spPr>
        <p:txBody>
          <a:bodyPr>
            <a:spAutoFit/>
          </a:bodyPr>
          <a:lstStyle/>
          <a:p>
            <a:r>
              <a:rPr lang="en-US" altLang="en-US" b="1"/>
              <a:t>2013 Program</a:t>
            </a:r>
          </a:p>
          <a:p>
            <a:r>
              <a:rPr lang="en-US" altLang="en-US"/>
              <a:t>Water Main Replacement = 75 Miles</a:t>
            </a:r>
          </a:p>
          <a:p>
            <a:r>
              <a:rPr lang="en-US" altLang="en-US"/>
              <a:t>Sewer Main Replacement = 17 Miles</a:t>
            </a:r>
          </a:p>
          <a:p>
            <a:r>
              <a:rPr lang="en-US" altLang="en-US"/>
              <a:t>Sewer Lining = 49 Miles</a:t>
            </a:r>
          </a:p>
          <a:p>
            <a:r>
              <a:rPr lang="en-US" altLang="en-US"/>
              <a:t>Sewer Structure Rehabilitation = 14,000</a:t>
            </a:r>
          </a:p>
          <a:p>
            <a:r>
              <a:rPr lang="en-US" altLang="en-US"/>
              <a:t>Water Meter Installations =16,393</a:t>
            </a:r>
          </a:p>
        </p:txBody>
      </p:sp>
      <p:sp>
        <p:nvSpPr>
          <p:cNvPr id="22533" name="TextBox 1"/>
          <p:cNvSpPr txBox="1">
            <a:spLocks noChangeArrowheads="1"/>
          </p:cNvSpPr>
          <p:nvPr/>
        </p:nvSpPr>
        <p:spPr bwMode="auto">
          <a:xfrm>
            <a:off x="4495800" y="4038600"/>
            <a:ext cx="4572000" cy="923925"/>
          </a:xfrm>
          <a:prstGeom prst="rect">
            <a:avLst/>
          </a:prstGeom>
          <a:noFill/>
          <a:ln w="9525">
            <a:noFill/>
            <a:miter lim="800000"/>
            <a:headEnd/>
            <a:tailEnd/>
          </a:ln>
        </p:spPr>
        <p:txBody>
          <a:bodyPr>
            <a:spAutoFit/>
          </a:bodyPr>
          <a:lstStyle/>
          <a:p>
            <a:r>
              <a:rPr lang="en-US" altLang="en-US" b="1"/>
              <a:t>2013 Capital Expenditures*:  $542M</a:t>
            </a:r>
          </a:p>
          <a:p>
            <a:r>
              <a:rPr lang="en-US" altLang="en-US" b="1"/>
              <a:t>2013 Operating Expenditures: 784M </a:t>
            </a:r>
          </a:p>
          <a:p>
            <a:endParaRPr lang="en-US" altLang="en-US"/>
          </a:p>
        </p:txBody>
      </p:sp>
      <p:sp>
        <p:nvSpPr>
          <p:cNvPr id="22534" name="TextBox 6"/>
          <p:cNvSpPr txBox="1">
            <a:spLocks noChangeArrowheads="1"/>
          </p:cNvSpPr>
          <p:nvPr/>
        </p:nvSpPr>
        <p:spPr bwMode="auto">
          <a:xfrm>
            <a:off x="4572000" y="6429375"/>
            <a:ext cx="4343400" cy="276225"/>
          </a:xfrm>
          <a:prstGeom prst="rect">
            <a:avLst/>
          </a:prstGeom>
          <a:noFill/>
          <a:ln w="9525">
            <a:noFill/>
            <a:miter lim="800000"/>
            <a:headEnd/>
            <a:tailEnd/>
          </a:ln>
        </p:spPr>
        <p:txBody>
          <a:bodyPr>
            <a:spAutoFit/>
          </a:bodyPr>
          <a:lstStyle/>
          <a:p>
            <a:r>
              <a:rPr lang="en-US" altLang="en-US" sz="1200" b="1"/>
              <a:t>*Expenditures include Facility Capital Improvements </a:t>
            </a:r>
          </a:p>
        </p:txBody>
      </p:sp>
      <p:sp>
        <p:nvSpPr>
          <p:cNvPr id="22535"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75F5DF9E-E841-499D-8D81-6955D46D7359}" type="slidenum">
              <a:rPr lang="en-US" altLang="en-US" sz="800"/>
              <a:pPr algn="r"/>
              <a:t>12</a:t>
            </a:fld>
            <a:endParaRPr lang="en-US" altLang="en-US" sz="80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609600" y="7938"/>
            <a:ext cx="3857625" cy="6858000"/>
          </a:xfrm>
          <a:prstGeom prst="rect">
            <a:avLst/>
          </a:prstGeom>
          <a:noFill/>
          <a:ln w="9525">
            <a:noFill/>
            <a:miter lim="800000"/>
            <a:headEnd/>
            <a:tailEnd/>
          </a:ln>
        </p:spPr>
      </p:pic>
      <p:sp>
        <p:nvSpPr>
          <p:cNvPr id="3" name="Title 3"/>
          <p:cNvSpPr txBox="1">
            <a:spLocks/>
          </p:cNvSpPr>
          <p:nvPr/>
        </p:nvSpPr>
        <p:spPr>
          <a:xfrm>
            <a:off x="4495800" y="228600"/>
            <a:ext cx="4267200" cy="2057400"/>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ahoma" pitchFamily="34" charset="0"/>
              </a:defRPr>
            </a:lvl2pPr>
            <a:lvl3pPr algn="l" rtl="0" eaLnBrk="0" fontAlgn="base" hangingPunct="0">
              <a:spcBef>
                <a:spcPct val="0"/>
              </a:spcBef>
              <a:spcAft>
                <a:spcPct val="0"/>
              </a:spcAft>
              <a:defRPr sz="3600" b="1">
                <a:solidFill>
                  <a:schemeClr val="tx2"/>
                </a:solidFill>
                <a:latin typeface="Tahoma" pitchFamily="34" charset="0"/>
              </a:defRPr>
            </a:lvl3pPr>
            <a:lvl4pPr algn="l" rtl="0" eaLnBrk="0" fontAlgn="base" hangingPunct="0">
              <a:spcBef>
                <a:spcPct val="0"/>
              </a:spcBef>
              <a:spcAft>
                <a:spcPct val="0"/>
              </a:spcAft>
              <a:defRPr sz="3600" b="1">
                <a:solidFill>
                  <a:schemeClr val="tx2"/>
                </a:solidFill>
                <a:latin typeface="Tahoma" pitchFamily="34" charset="0"/>
              </a:defRPr>
            </a:lvl4pPr>
            <a:lvl5pPr algn="l" rtl="0" eaLnBrk="0" fontAlgn="base" hangingPunct="0">
              <a:spcBef>
                <a:spcPct val="0"/>
              </a:spcBef>
              <a:spcAft>
                <a:spcPct val="0"/>
              </a:spcAft>
              <a:defRPr sz="3600" b="1">
                <a:solidFill>
                  <a:schemeClr val="tx2"/>
                </a:solidFill>
                <a:latin typeface="Tahoma" pitchFamily="34" charset="0"/>
              </a:defRPr>
            </a:lvl5pPr>
            <a:lvl6pPr marL="457200" algn="l" rtl="0" fontAlgn="base">
              <a:spcBef>
                <a:spcPct val="0"/>
              </a:spcBef>
              <a:spcAft>
                <a:spcPct val="0"/>
              </a:spcAft>
              <a:defRPr sz="3600" b="1">
                <a:solidFill>
                  <a:schemeClr val="tx2"/>
                </a:solidFill>
                <a:latin typeface="Tahoma" pitchFamily="34" charset="0"/>
              </a:defRPr>
            </a:lvl6pPr>
            <a:lvl7pPr marL="914400" algn="l" rtl="0" fontAlgn="base">
              <a:spcBef>
                <a:spcPct val="0"/>
              </a:spcBef>
              <a:spcAft>
                <a:spcPct val="0"/>
              </a:spcAft>
              <a:defRPr sz="3600" b="1">
                <a:solidFill>
                  <a:schemeClr val="tx2"/>
                </a:solidFill>
                <a:latin typeface="Tahoma" pitchFamily="34" charset="0"/>
              </a:defRPr>
            </a:lvl7pPr>
            <a:lvl8pPr marL="1371600" algn="l" rtl="0" fontAlgn="base">
              <a:spcBef>
                <a:spcPct val="0"/>
              </a:spcBef>
              <a:spcAft>
                <a:spcPct val="0"/>
              </a:spcAft>
              <a:defRPr sz="3600" b="1">
                <a:solidFill>
                  <a:schemeClr val="tx2"/>
                </a:solidFill>
                <a:latin typeface="Tahoma" pitchFamily="34" charset="0"/>
              </a:defRPr>
            </a:lvl8pPr>
            <a:lvl9pPr marL="1828800" algn="l" rtl="0" fontAlgn="base">
              <a:spcBef>
                <a:spcPct val="0"/>
              </a:spcBef>
              <a:spcAft>
                <a:spcPct val="0"/>
              </a:spcAft>
              <a:defRPr sz="3600" b="1">
                <a:solidFill>
                  <a:schemeClr val="tx2"/>
                </a:solidFill>
                <a:latin typeface="Tahoma" pitchFamily="34" charset="0"/>
              </a:defRPr>
            </a:lvl9pPr>
          </a:lstStyle>
          <a:p>
            <a:pPr>
              <a:defRPr/>
            </a:pPr>
            <a:r>
              <a:rPr lang="en-US" kern="0" dirty="0" smtClean="0">
                <a:solidFill>
                  <a:srgbClr val="333399"/>
                </a:solidFill>
              </a:rPr>
              <a:t>2011-14 Water </a:t>
            </a:r>
            <a:br>
              <a:rPr lang="en-US" kern="0" dirty="0" smtClean="0">
                <a:solidFill>
                  <a:srgbClr val="333399"/>
                </a:solidFill>
              </a:rPr>
            </a:br>
            <a:r>
              <a:rPr lang="en-US" kern="0" dirty="0" smtClean="0">
                <a:solidFill>
                  <a:srgbClr val="333399"/>
                </a:solidFill>
              </a:rPr>
              <a:t>&amp; Sewer Capital Program</a:t>
            </a:r>
          </a:p>
        </p:txBody>
      </p:sp>
      <p:sp>
        <p:nvSpPr>
          <p:cNvPr id="23556" name="TextBox 3"/>
          <p:cNvSpPr txBox="1">
            <a:spLocks noChangeArrowheads="1"/>
          </p:cNvSpPr>
          <p:nvPr/>
        </p:nvSpPr>
        <p:spPr bwMode="auto">
          <a:xfrm>
            <a:off x="4602163" y="2057400"/>
            <a:ext cx="4389437" cy="1754188"/>
          </a:xfrm>
          <a:prstGeom prst="rect">
            <a:avLst/>
          </a:prstGeom>
          <a:noFill/>
          <a:ln w="9525">
            <a:noFill/>
            <a:miter lim="800000"/>
            <a:headEnd/>
            <a:tailEnd/>
          </a:ln>
        </p:spPr>
        <p:txBody>
          <a:bodyPr>
            <a:spAutoFit/>
          </a:bodyPr>
          <a:lstStyle/>
          <a:p>
            <a:r>
              <a:rPr lang="en-US" altLang="en-US" b="1"/>
              <a:t>2014 Program - GOALS</a:t>
            </a:r>
          </a:p>
          <a:p>
            <a:r>
              <a:rPr lang="en-US" altLang="en-US"/>
              <a:t>Water Main Replacement = 85 Miles</a:t>
            </a:r>
          </a:p>
          <a:p>
            <a:r>
              <a:rPr lang="en-US" altLang="en-US"/>
              <a:t>Sewer Main Replacement = 21 Miles</a:t>
            </a:r>
          </a:p>
          <a:p>
            <a:r>
              <a:rPr lang="en-US" altLang="en-US"/>
              <a:t>Sewer Lining = 55 Miles</a:t>
            </a:r>
          </a:p>
          <a:p>
            <a:r>
              <a:rPr lang="en-US" altLang="en-US"/>
              <a:t>Sewer Structure Rehabilitation = 15,000</a:t>
            </a:r>
          </a:p>
          <a:p>
            <a:r>
              <a:rPr lang="en-US" altLang="en-US"/>
              <a:t>Water Meter Installations = 15,000</a:t>
            </a:r>
          </a:p>
        </p:txBody>
      </p:sp>
      <p:sp>
        <p:nvSpPr>
          <p:cNvPr id="23557" name="TextBox 1"/>
          <p:cNvSpPr txBox="1">
            <a:spLocks noChangeArrowheads="1"/>
          </p:cNvSpPr>
          <p:nvPr/>
        </p:nvSpPr>
        <p:spPr bwMode="auto">
          <a:xfrm>
            <a:off x="4495800" y="4038600"/>
            <a:ext cx="4572000" cy="923925"/>
          </a:xfrm>
          <a:prstGeom prst="rect">
            <a:avLst/>
          </a:prstGeom>
          <a:noFill/>
          <a:ln w="9525">
            <a:noFill/>
            <a:miter lim="800000"/>
            <a:headEnd/>
            <a:tailEnd/>
          </a:ln>
        </p:spPr>
        <p:txBody>
          <a:bodyPr>
            <a:spAutoFit/>
          </a:bodyPr>
          <a:lstStyle/>
          <a:p>
            <a:r>
              <a:rPr lang="en-US" altLang="en-US" b="1"/>
              <a:t>2014 Capital Expenditures*:  $671M</a:t>
            </a:r>
          </a:p>
          <a:p>
            <a:r>
              <a:rPr lang="en-US" altLang="en-US" b="1"/>
              <a:t>2014 Operating Expenditures: 817M </a:t>
            </a:r>
          </a:p>
          <a:p>
            <a:endParaRPr lang="en-US" altLang="en-US"/>
          </a:p>
        </p:txBody>
      </p:sp>
      <p:sp>
        <p:nvSpPr>
          <p:cNvPr id="23558" name="TextBox 6"/>
          <p:cNvSpPr txBox="1">
            <a:spLocks noChangeArrowheads="1"/>
          </p:cNvSpPr>
          <p:nvPr/>
        </p:nvSpPr>
        <p:spPr bwMode="auto">
          <a:xfrm>
            <a:off x="4572000" y="6581775"/>
            <a:ext cx="4343400" cy="276225"/>
          </a:xfrm>
          <a:prstGeom prst="rect">
            <a:avLst/>
          </a:prstGeom>
          <a:noFill/>
          <a:ln w="9525">
            <a:noFill/>
            <a:miter lim="800000"/>
            <a:headEnd/>
            <a:tailEnd/>
          </a:ln>
        </p:spPr>
        <p:txBody>
          <a:bodyPr>
            <a:spAutoFit/>
          </a:bodyPr>
          <a:lstStyle/>
          <a:p>
            <a:r>
              <a:rPr lang="en-US" altLang="en-US" sz="1200" b="1"/>
              <a:t>*Expenditures include Facility Capital Improvements </a:t>
            </a:r>
          </a:p>
        </p:txBody>
      </p:sp>
      <p:sp>
        <p:nvSpPr>
          <p:cNvPr id="10" name="TextBox 1"/>
          <p:cNvSpPr txBox="1">
            <a:spLocks noChangeArrowheads="1"/>
          </p:cNvSpPr>
          <p:nvPr/>
        </p:nvSpPr>
        <p:spPr bwMode="auto">
          <a:xfrm>
            <a:off x="4724400" y="5754469"/>
            <a:ext cx="4038600" cy="738664"/>
          </a:xfrm>
          <a:prstGeom prst="rect">
            <a:avLst/>
          </a:prstGeom>
          <a:ln w="9525">
            <a:solidFill>
              <a:srgbClr val="3333CC"/>
            </a:solidFill>
            <a:miter lim="800000"/>
            <a:headEnd/>
            <a:tailEnd/>
          </a:ln>
        </p:spPr>
        <p:style>
          <a:lnRef idx="0">
            <a:scrgbClr r="0" g="0" b="0"/>
          </a:lnRef>
          <a:fillRef idx="1003">
            <a:schemeClr val="dk2"/>
          </a:fillRef>
          <a:effectRef idx="0">
            <a:scrgbClr r="0" g="0" b="0"/>
          </a:effectRef>
          <a:fontRef idx="major"/>
        </p:style>
        <p:txBody>
          <a:bodyPr>
            <a:spAutoFit/>
          </a:bodyPr>
          <a:lstStyle>
            <a:lvl1pPr eaLnBrk="0" hangingPunct="0">
              <a:spcBef>
                <a:spcPct val="20000"/>
              </a:spcBef>
              <a:buClr>
                <a:schemeClr val="folHlink"/>
              </a:buClr>
              <a:buSzPct val="60000"/>
              <a:buFont typeface="Wingdings" pitchFamily="2" charset="2"/>
              <a:buChar char="n"/>
              <a:defRPr sz="2800">
                <a:solidFill>
                  <a:schemeClr val="tx1"/>
                </a:solidFill>
                <a:latin typeface="Tahoma"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Tahoma" charset="0"/>
              </a:defRPr>
            </a:lvl2pPr>
            <a:lvl3pPr marL="1143000" indent="-228600" eaLnBrk="0" hangingPunct="0">
              <a:spcBef>
                <a:spcPct val="20000"/>
              </a:spcBef>
              <a:buClr>
                <a:schemeClr val="folHlink"/>
              </a:buClr>
              <a:buSzPct val="50000"/>
              <a:buFont typeface="Wingdings" pitchFamily="2" charset="2"/>
              <a:buChar char="n"/>
              <a:defRPr sz="2000">
                <a:solidFill>
                  <a:schemeClr val="tx1"/>
                </a:solidFill>
                <a:latin typeface="Tahoma"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9pPr>
          </a:lstStyle>
          <a:p>
            <a:pPr algn="ctr" eaLnBrk="1" hangingPunct="1">
              <a:spcBef>
                <a:spcPct val="0"/>
              </a:spcBef>
              <a:buClrTx/>
              <a:buSzTx/>
              <a:buFontTx/>
              <a:buNone/>
              <a:defRPr/>
            </a:pPr>
            <a:r>
              <a:rPr lang="en-US" altLang="en-US" sz="1800" b="1" dirty="0" smtClean="0">
                <a:solidFill>
                  <a:schemeClr val="bg1"/>
                </a:solidFill>
              </a:rPr>
              <a:t>2011–14 Operating Expenditures</a:t>
            </a:r>
          </a:p>
          <a:p>
            <a:pPr algn="ctr" eaLnBrk="1" hangingPunct="1">
              <a:spcBef>
                <a:spcPct val="0"/>
              </a:spcBef>
              <a:buClrTx/>
              <a:buSzTx/>
              <a:buFontTx/>
              <a:buNone/>
              <a:defRPr/>
            </a:pPr>
            <a:r>
              <a:rPr lang="en-US" altLang="en-US" sz="2400" b="1" i="1" dirty="0" smtClean="0">
                <a:solidFill>
                  <a:schemeClr val="bg1"/>
                </a:solidFill>
              </a:rPr>
              <a:t>$3.1B </a:t>
            </a:r>
            <a:endParaRPr lang="en-US" altLang="en-US" sz="2400" i="1" dirty="0" smtClean="0">
              <a:solidFill>
                <a:schemeClr val="bg1"/>
              </a:solidFill>
            </a:endParaRPr>
          </a:p>
        </p:txBody>
      </p:sp>
      <p:sp>
        <p:nvSpPr>
          <p:cNvPr id="8" name="TextBox 7"/>
          <p:cNvSpPr txBox="1"/>
          <p:nvPr/>
        </p:nvSpPr>
        <p:spPr>
          <a:xfrm>
            <a:off x="4724400" y="4823936"/>
            <a:ext cx="4038600" cy="738664"/>
          </a:xfrm>
          <a:prstGeom prst="rect">
            <a:avLst/>
          </a:prstGeom>
          <a:ln>
            <a:solidFill>
              <a:srgbClr val="3333CC"/>
            </a:solidFill>
          </a:ln>
        </p:spPr>
        <p:style>
          <a:lnRef idx="0">
            <a:scrgbClr r="0" g="0" b="0"/>
          </a:lnRef>
          <a:fillRef idx="1003">
            <a:schemeClr val="dk2"/>
          </a:fillRef>
          <a:effectRef idx="0">
            <a:scrgbClr r="0" g="0" b="0"/>
          </a:effectRef>
          <a:fontRef idx="major"/>
        </p:style>
        <p:txBody>
          <a:bodyPr>
            <a:spAutoFit/>
          </a:bodyPr>
          <a:lstStyle/>
          <a:p>
            <a:pPr>
              <a:defRPr/>
            </a:pPr>
            <a:r>
              <a:rPr lang="en-US" altLang="en-US" b="1" dirty="0">
                <a:solidFill>
                  <a:schemeClr val="bg1"/>
                </a:solidFill>
              </a:rPr>
              <a:t>2011–14 Capital Expenditures</a:t>
            </a:r>
          </a:p>
          <a:p>
            <a:pPr algn="ctr">
              <a:defRPr/>
            </a:pPr>
            <a:r>
              <a:rPr lang="en-US" altLang="en-US" sz="2400" b="1" i="1" dirty="0">
                <a:solidFill>
                  <a:schemeClr val="bg1"/>
                </a:solidFill>
              </a:rPr>
              <a:t>$1.86B</a:t>
            </a:r>
            <a:endParaRPr lang="en-US" dirty="0">
              <a:solidFill>
                <a:schemeClr val="bg1"/>
              </a:solidFill>
            </a:endParaRPr>
          </a:p>
        </p:txBody>
      </p:sp>
      <p:sp>
        <p:nvSpPr>
          <p:cNvPr id="23565" name="Explosion 1 10"/>
          <p:cNvSpPr>
            <a:spLocks noChangeArrowheads="1"/>
          </p:cNvSpPr>
          <p:nvPr/>
        </p:nvSpPr>
        <p:spPr bwMode="auto">
          <a:xfrm>
            <a:off x="4724400" y="4824413"/>
            <a:ext cx="3962400" cy="930275"/>
          </a:xfrm>
          <a:prstGeom prst="irregularSeal1">
            <a:avLst/>
          </a:prstGeom>
          <a:noFill/>
          <a:ln w="9525" algn="ctr">
            <a:noFill/>
            <a:round/>
            <a:headEnd/>
            <a:tailEnd/>
          </a:ln>
        </p:spPr>
        <p:txBody>
          <a:bodyPr/>
          <a:lstStyle/>
          <a:p>
            <a:pPr algn="ctr"/>
            <a:endParaRPr lang="en-US" altLang="en-US"/>
          </a:p>
        </p:txBody>
      </p:sp>
      <p:sp>
        <p:nvSpPr>
          <p:cNvPr id="23566"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B58B907E-94F9-4957-882F-F963FC50DDD9}" type="slidenum">
              <a:rPr lang="en-US" altLang="en-US" sz="800"/>
              <a:pPr algn="r"/>
              <a:t>13</a:t>
            </a:fld>
            <a:endParaRPr lang="en-US" altLang="en-US" sz="80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09625" y="304800"/>
            <a:ext cx="8258175" cy="1143000"/>
          </a:xfrm>
        </p:spPr>
        <p:txBody>
          <a:bodyPr/>
          <a:lstStyle/>
          <a:p>
            <a:r>
              <a:rPr lang="en-US" altLang="en-US" smtClean="0">
                <a:solidFill>
                  <a:srgbClr val="333399"/>
                </a:solidFill>
              </a:rPr>
              <a:t>DWM CIP -Distribution System Contracts in Place</a:t>
            </a:r>
          </a:p>
        </p:txBody>
      </p:sp>
      <p:sp>
        <p:nvSpPr>
          <p:cNvPr id="3" name="Content Placeholder 2"/>
          <p:cNvSpPr>
            <a:spLocks noGrp="1"/>
          </p:cNvSpPr>
          <p:nvPr>
            <p:ph idx="1"/>
          </p:nvPr>
        </p:nvSpPr>
        <p:spPr>
          <a:xfrm>
            <a:off x="152400" y="1981200"/>
            <a:ext cx="8991600" cy="5029200"/>
          </a:xfrm>
        </p:spPr>
        <p:txBody>
          <a:bodyPr/>
          <a:lstStyle/>
          <a:p>
            <a:pPr>
              <a:defRPr/>
            </a:pPr>
            <a:r>
              <a:rPr lang="en-US" dirty="0" smtClean="0"/>
              <a:t>7 water main installation</a:t>
            </a:r>
          </a:p>
          <a:p>
            <a:pPr lvl="1">
              <a:defRPr/>
            </a:pPr>
            <a:r>
              <a:rPr lang="en-US" dirty="0" smtClean="0"/>
              <a:t>3-year </a:t>
            </a:r>
            <a:r>
              <a:rPr lang="en-US" dirty="0"/>
              <a:t>term </a:t>
            </a:r>
            <a:r>
              <a:rPr lang="en-US" dirty="0" smtClean="0"/>
              <a:t>contracts w/2 optional extensions</a:t>
            </a:r>
          </a:p>
          <a:p>
            <a:pPr lvl="1">
              <a:defRPr/>
            </a:pPr>
            <a:r>
              <a:rPr lang="en-US" dirty="0" smtClean="0"/>
              <a:t>Smaller contracts to increase participation</a:t>
            </a:r>
          </a:p>
          <a:p>
            <a:pPr marL="57150" indent="0">
              <a:buFont typeface="Wingdings" pitchFamily="2" charset="2"/>
              <a:buNone/>
              <a:defRPr/>
            </a:pPr>
            <a:endParaRPr lang="en-US" sz="1000" dirty="0" smtClean="0"/>
          </a:p>
          <a:p>
            <a:pPr>
              <a:defRPr/>
            </a:pPr>
            <a:r>
              <a:rPr lang="en-US" dirty="0" smtClean="0"/>
              <a:t>3 city-wide sewer main installation contracts</a:t>
            </a:r>
          </a:p>
          <a:p>
            <a:pPr marL="0" indent="0">
              <a:buFont typeface="Wingdings" pitchFamily="2" charset="2"/>
              <a:buNone/>
              <a:defRPr/>
            </a:pPr>
            <a:endParaRPr lang="en-US" sz="1000" dirty="0" smtClean="0"/>
          </a:p>
          <a:p>
            <a:pPr>
              <a:defRPr/>
            </a:pPr>
            <a:r>
              <a:rPr lang="en-US" dirty="0" smtClean="0"/>
              <a:t>7 location-specific sewer main installation contracts</a:t>
            </a:r>
          </a:p>
          <a:p>
            <a:pPr marL="0" indent="0">
              <a:buFont typeface="Wingdings" pitchFamily="2" charset="2"/>
              <a:buNone/>
              <a:defRPr/>
            </a:pPr>
            <a:endParaRPr lang="en-US" sz="1000" dirty="0" smtClean="0"/>
          </a:p>
          <a:p>
            <a:pPr>
              <a:defRPr/>
            </a:pPr>
            <a:r>
              <a:rPr lang="en-US" dirty="0" smtClean="0"/>
              <a:t>5 city-wide lining contracts</a:t>
            </a:r>
          </a:p>
          <a:p>
            <a:pPr marL="0" indent="0">
              <a:buFont typeface="Wingdings" pitchFamily="2" charset="2"/>
              <a:buNone/>
              <a:defRPr/>
            </a:pPr>
            <a:endParaRPr lang="en-US" sz="1000" dirty="0" smtClean="0"/>
          </a:p>
          <a:p>
            <a:pPr>
              <a:defRPr/>
            </a:pPr>
            <a:r>
              <a:rPr lang="en-US" dirty="0" smtClean="0"/>
              <a:t>3 structure lining contracts</a:t>
            </a:r>
          </a:p>
        </p:txBody>
      </p:sp>
      <p:sp>
        <p:nvSpPr>
          <p:cNvPr id="24580"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A7116032-0AFD-48BC-9B7C-D9CD5056F30D}" type="slidenum">
              <a:rPr lang="en-US" altLang="en-US" sz="800"/>
              <a:pPr algn="r"/>
              <a:t>14</a:t>
            </a:fld>
            <a:endParaRPr lang="en-US" altLang="en-US" sz="80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33425" y="304800"/>
            <a:ext cx="8334375" cy="1143000"/>
          </a:xfrm>
        </p:spPr>
        <p:txBody>
          <a:bodyPr/>
          <a:lstStyle/>
          <a:p>
            <a:r>
              <a:rPr lang="en-US" altLang="en-US" smtClean="0">
                <a:solidFill>
                  <a:srgbClr val="333399"/>
                </a:solidFill>
              </a:rPr>
              <a:t>DWM CIP – Water Engineering Contracts </a:t>
            </a:r>
          </a:p>
        </p:txBody>
      </p:sp>
      <p:sp>
        <p:nvSpPr>
          <p:cNvPr id="25603" name="Content Placeholder 2"/>
          <p:cNvSpPr>
            <a:spLocks noGrp="1"/>
          </p:cNvSpPr>
          <p:nvPr>
            <p:ph idx="1"/>
          </p:nvPr>
        </p:nvSpPr>
        <p:spPr>
          <a:xfrm>
            <a:off x="304800" y="1447800"/>
            <a:ext cx="8763000" cy="5181600"/>
          </a:xfrm>
        </p:spPr>
        <p:txBody>
          <a:bodyPr/>
          <a:lstStyle/>
          <a:p>
            <a:endParaRPr lang="en-US" altLang="en-US" smtClean="0"/>
          </a:p>
          <a:p>
            <a:r>
              <a:rPr lang="en-US" altLang="en-US" smtClean="0"/>
              <a:t>New T.A.s will be Solicited in early 2015. Current include:</a:t>
            </a:r>
          </a:p>
          <a:p>
            <a:pPr lvl="2"/>
            <a:r>
              <a:rPr lang="en-US" altLang="en-US" smtClean="0"/>
              <a:t>17 T.A. with consulting engineering/architectural firms for design engineering services </a:t>
            </a:r>
          </a:p>
          <a:p>
            <a:pPr lvl="2"/>
            <a:r>
              <a:rPr lang="en-US" altLang="en-US" smtClean="0"/>
              <a:t>11 T.A. with consulting engineering/architectural firms for C.M. services </a:t>
            </a:r>
          </a:p>
          <a:p>
            <a:r>
              <a:rPr lang="en-US" altLang="en-US" smtClean="0"/>
              <a:t>Existing Contracts Include:</a:t>
            </a:r>
          </a:p>
          <a:p>
            <a:pPr lvl="2"/>
            <a:r>
              <a:rPr lang="en-US" altLang="en-US" smtClean="0"/>
              <a:t>11 T.A. for topographic survey &amp; base map production </a:t>
            </a:r>
          </a:p>
          <a:p>
            <a:pPr lvl="2"/>
            <a:r>
              <a:rPr lang="en-US" altLang="en-US" smtClean="0"/>
              <a:t>1 T.A. consulting engineering for specialized structural engineering services </a:t>
            </a:r>
          </a:p>
          <a:p>
            <a:pPr lvl="2"/>
            <a:r>
              <a:rPr lang="en-US" altLang="en-US" smtClean="0"/>
              <a:t>1 program management contract </a:t>
            </a:r>
          </a:p>
          <a:p>
            <a:pPr lvl="2"/>
            <a:r>
              <a:rPr lang="en-US" altLang="en-US" smtClean="0"/>
              <a:t>1 hydraulic engineering contract</a:t>
            </a:r>
          </a:p>
          <a:p>
            <a:pPr>
              <a:buFont typeface="Wingdings" pitchFamily="2" charset="2"/>
              <a:buNone/>
            </a:pPr>
            <a:endParaRPr lang="en-US" altLang="en-US" smtClean="0"/>
          </a:p>
          <a:p>
            <a:pPr>
              <a:buFont typeface="Wingdings" pitchFamily="2" charset="2"/>
              <a:buNone/>
            </a:pPr>
            <a:endParaRPr lang="en-US" altLang="en-US" smtClean="0"/>
          </a:p>
        </p:txBody>
      </p:sp>
      <p:sp>
        <p:nvSpPr>
          <p:cNvPr id="25604"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3195DB32-4034-442F-AF5F-3676692C8DE8}" type="slidenum">
              <a:rPr lang="en-US" altLang="en-US" sz="800"/>
              <a:pPr algn="r"/>
              <a:t>15</a:t>
            </a:fld>
            <a:endParaRPr lang="en-US" altLang="en-US" sz="80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304800"/>
            <a:ext cx="8181975" cy="1143000"/>
          </a:xfrm>
        </p:spPr>
        <p:txBody>
          <a:bodyPr/>
          <a:lstStyle/>
          <a:p>
            <a:r>
              <a:rPr lang="en-US" altLang="en-US" smtClean="0">
                <a:solidFill>
                  <a:srgbClr val="333399"/>
                </a:solidFill>
              </a:rPr>
              <a:t>DWM CIP – Sewer Engineering Contracts </a:t>
            </a:r>
          </a:p>
        </p:txBody>
      </p:sp>
      <p:sp>
        <p:nvSpPr>
          <p:cNvPr id="26627" name="Content Placeholder 2"/>
          <p:cNvSpPr>
            <a:spLocks noGrp="1"/>
          </p:cNvSpPr>
          <p:nvPr>
            <p:ph idx="1"/>
          </p:nvPr>
        </p:nvSpPr>
        <p:spPr>
          <a:xfrm>
            <a:off x="228600" y="1981200"/>
            <a:ext cx="8726488" cy="5105400"/>
          </a:xfrm>
        </p:spPr>
        <p:txBody>
          <a:bodyPr/>
          <a:lstStyle/>
          <a:p>
            <a:r>
              <a:rPr lang="en-US" altLang="en-US" smtClean="0"/>
              <a:t>New T.A.s will be Solicited in early-2015. Current include:</a:t>
            </a:r>
          </a:p>
          <a:p>
            <a:pPr lvl="2"/>
            <a:r>
              <a:rPr lang="en-US" altLang="en-US" smtClean="0"/>
              <a:t>12 T.A. with consulting engineering/architectural firms for design engineering services </a:t>
            </a:r>
          </a:p>
          <a:p>
            <a:pPr lvl="2"/>
            <a:r>
              <a:rPr lang="en-US" altLang="en-US" smtClean="0"/>
              <a:t>10 T.A. with consulting engineering/architectural firms for C.M. services</a:t>
            </a:r>
          </a:p>
          <a:p>
            <a:r>
              <a:rPr lang="en-US" altLang="en-US" smtClean="0"/>
              <a:t>Existing Contracts Include:</a:t>
            </a:r>
          </a:p>
          <a:p>
            <a:pPr lvl="2"/>
            <a:r>
              <a:rPr lang="en-US" altLang="en-US" smtClean="0"/>
              <a:t>2 sewer hydraulic modeling contract</a:t>
            </a:r>
          </a:p>
          <a:p>
            <a:endParaRPr lang="en-US" altLang="en-US" smtClean="0"/>
          </a:p>
          <a:p>
            <a:pPr>
              <a:buFont typeface="Wingdings" pitchFamily="2" charset="2"/>
              <a:buNone/>
            </a:pPr>
            <a:endParaRPr lang="en-US" altLang="en-US" smtClean="0"/>
          </a:p>
        </p:txBody>
      </p:sp>
      <p:sp>
        <p:nvSpPr>
          <p:cNvPr id="26628"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B20DFC40-5917-4E9C-9B96-DFE90825ADA1}" type="slidenum">
              <a:rPr lang="en-US" altLang="en-US" sz="800"/>
              <a:pPr algn="r"/>
              <a:t>16</a:t>
            </a:fld>
            <a:endParaRPr lang="en-US" altLang="en-US" sz="80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idx="4294967295"/>
          </p:nvPr>
        </p:nvSpPr>
        <p:spPr>
          <a:xfrm>
            <a:off x="698500" y="609600"/>
            <a:ext cx="7793038" cy="1143000"/>
          </a:xfrm>
        </p:spPr>
        <p:txBody>
          <a:bodyPr anchor="ctr"/>
          <a:lstStyle/>
          <a:p>
            <a:pPr eaLnBrk="1" hangingPunct="1"/>
            <a:r>
              <a:rPr lang="en-US" altLang="en-US" smtClean="0">
                <a:solidFill>
                  <a:srgbClr val="333399"/>
                </a:solidFill>
              </a:rPr>
              <a:t>DWM CIP – Facility Projects</a:t>
            </a:r>
          </a:p>
        </p:txBody>
      </p:sp>
      <p:sp>
        <p:nvSpPr>
          <p:cNvPr id="27651" name="Rectangle 8"/>
          <p:cNvSpPr>
            <a:spLocks noChangeArrowheads="1"/>
          </p:cNvSpPr>
          <p:nvPr/>
        </p:nvSpPr>
        <p:spPr bwMode="auto">
          <a:xfrm>
            <a:off x="5943600" y="6400800"/>
            <a:ext cx="1676400" cy="228600"/>
          </a:xfrm>
          <a:prstGeom prst="rect">
            <a:avLst/>
          </a:prstGeom>
          <a:solidFill>
            <a:schemeClr val="bg1"/>
          </a:solidFill>
          <a:ln w="9525" algn="ctr">
            <a:noFill/>
            <a:miter lim="800000"/>
            <a:headEnd/>
            <a:tailEnd/>
          </a:ln>
        </p:spPr>
        <p:txBody>
          <a:bodyPr wrap="none" anchor="ctr"/>
          <a:lstStyle/>
          <a:p>
            <a:pPr algn="ctr">
              <a:spcBef>
                <a:spcPct val="50000"/>
              </a:spcBef>
            </a:pPr>
            <a:endParaRPr lang="en-US" altLang="en-US" sz="4000">
              <a:solidFill>
                <a:schemeClr val="accent2"/>
              </a:solidFill>
              <a:latin typeface="Arial Narrow" pitchFamily="34" charset="0"/>
            </a:endParaRPr>
          </a:p>
        </p:txBody>
      </p:sp>
      <p:pic>
        <p:nvPicPr>
          <p:cNvPr id="27652" name="Picture 6"/>
          <p:cNvPicPr>
            <a:picLocks noChangeAspect="1" noChangeArrowheads="1"/>
          </p:cNvPicPr>
          <p:nvPr/>
        </p:nvPicPr>
        <p:blipFill>
          <a:blip r:embed="rId2" cstate="print"/>
          <a:srcRect/>
          <a:stretch>
            <a:fillRect/>
          </a:stretch>
        </p:blipFill>
        <p:spPr bwMode="auto">
          <a:xfrm>
            <a:off x="838200" y="1524000"/>
            <a:ext cx="7961313" cy="4991100"/>
          </a:xfrm>
          <a:prstGeom prst="rect">
            <a:avLst/>
          </a:prstGeom>
          <a:noFill/>
          <a:ln w="9525">
            <a:noFill/>
            <a:miter lim="800000"/>
            <a:headEnd/>
            <a:tailEnd/>
          </a:ln>
          <a:effectLst/>
        </p:spPr>
      </p:pic>
      <p:sp>
        <p:nvSpPr>
          <p:cNvPr id="27653"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87E6DA5A-BFD5-4219-94E9-6766B4FA31D0}" type="slidenum">
              <a:rPr lang="en-US" altLang="en-US" sz="800"/>
              <a:pPr algn="r"/>
              <a:t>17</a:t>
            </a:fld>
            <a:endParaRPr lang="en-US" altLang="en-US" sz="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955675" y="304800"/>
            <a:ext cx="7988300" cy="1143000"/>
          </a:xfrm>
        </p:spPr>
        <p:txBody>
          <a:bodyPr/>
          <a:lstStyle/>
          <a:p>
            <a:r>
              <a:rPr lang="en-US" altLang="en-US" smtClean="0"/>
              <a:t>Facility Improvements</a:t>
            </a:r>
            <a:br>
              <a:rPr lang="en-US" altLang="en-US" smtClean="0"/>
            </a:br>
            <a:endParaRPr lang="en-US" altLang="en-US" smtClean="0"/>
          </a:p>
        </p:txBody>
      </p:sp>
      <p:sp>
        <p:nvSpPr>
          <p:cNvPr id="28675" name="Content Placeholder 1"/>
          <p:cNvSpPr>
            <a:spLocks noGrp="1"/>
          </p:cNvSpPr>
          <p:nvPr>
            <p:ph idx="1"/>
          </p:nvPr>
        </p:nvSpPr>
        <p:spPr>
          <a:xfrm>
            <a:off x="4156075" y="2133600"/>
            <a:ext cx="4911725" cy="4495800"/>
          </a:xfrm>
        </p:spPr>
        <p:txBody>
          <a:bodyPr/>
          <a:lstStyle/>
          <a:p>
            <a:r>
              <a:rPr lang="en-US" altLang="en-US" sz="2000" smtClean="0"/>
              <a:t> 6 of 8-Phase Project completed</a:t>
            </a:r>
          </a:p>
          <a:p>
            <a:r>
              <a:rPr lang="en-US" altLang="en-US" sz="2000" smtClean="0"/>
              <a:t>Construct temporary scaffolding – to maintain uninterrupted water treatment </a:t>
            </a:r>
          </a:p>
          <a:p>
            <a:r>
              <a:rPr lang="en-US" altLang="en-US" sz="2000" smtClean="0"/>
              <a:t>Remove &amp; install new concrete panels &amp; roof membrane</a:t>
            </a:r>
          </a:p>
          <a:p>
            <a:r>
              <a:rPr lang="en-US" altLang="en-US" sz="2000" smtClean="0"/>
              <a:t>Lead abatement </a:t>
            </a:r>
          </a:p>
          <a:p>
            <a:r>
              <a:rPr lang="en-US" altLang="en-US" sz="2000" smtClean="0"/>
              <a:t>Remove &amp; replace select damaged steel beams &amp; columns </a:t>
            </a:r>
          </a:p>
          <a:p>
            <a:r>
              <a:rPr lang="en-US" altLang="en-US" sz="2000" smtClean="0"/>
              <a:t>Paint steel</a:t>
            </a:r>
          </a:p>
          <a:p>
            <a:r>
              <a:rPr lang="en-US" altLang="en-US" sz="2000" smtClean="0"/>
              <a:t>Cost for design &amp; construction $37.5M </a:t>
            </a:r>
          </a:p>
          <a:p>
            <a:r>
              <a:rPr lang="en-US" altLang="en-US" sz="2000" smtClean="0"/>
              <a:t>Est. complete July 2014</a:t>
            </a:r>
          </a:p>
          <a:p>
            <a:endParaRPr lang="en-US" altLang="en-US" smtClean="0"/>
          </a:p>
        </p:txBody>
      </p:sp>
      <p:pic>
        <p:nvPicPr>
          <p:cNvPr id="2867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824382"/>
            <a:ext cx="3008448" cy="1927772"/>
          </a:xfrm>
          <a:prstGeom prst="rect">
            <a:avLst/>
          </a:prstGeom>
          <a:solidFill>
            <a:srgbClr val="FFFFFF">
              <a:shade val="85000"/>
            </a:srgbClr>
          </a:solidFill>
          <a:ln w="88900" cap="sq">
            <a:solidFill>
              <a:srgbClr val="3333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8677" name="TextBox 1"/>
          <p:cNvSpPr txBox="1">
            <a:spLocks noChangeArrowheads="1"/>
          </p:cNvSpPr>
          <p:nvPr/>
        </p:nvSpPr>
        <p:spPr bwMode="auto">
          <a:xfrm>
            <a:off x="2438400" y="1411288"/>
            <a:ext cx="6629400" cy="646112"/>
          </a:xfrm>
          <a:prstGeom prst="rect">
            <a:avLst/>
          </a:prstGeom>
          <a:noFill/>
          <a:ln w="9525">
            <a:noFill/>
            <a:miter lim="800000"/>
            <a:headEnd/>
            <a:tailEnd/>
          </a:ln>
        </p:spPr>
        <p:txBody>
          <a:bodyPr>
            <a:spAutoFit/>
          </a:bodyPr>
          <a:lstStyle/>
          <a:p>
            <a:pPr algn="r"/>
            <a:r>
              <a:rPr lang="en-US" altLang="en-US" b="1" i="1">
                <a:solidFill>
                  <a:srgbClr val="339933"/>
                </a:solidFill>
                <a:cs typeface="Arial" charset="0"/>
              </a:rPr>
              <a:t>Jardine Water Purification Plant</a:t>
            </a:r>
          </a:p>
          <a:p>
            <a:pPr algn="r"/>
            <a:r>
              <a:rPr lang="en-US" altLang="en-US" b="1" i="1">
                <a:solidFill>
                  <a:srgbClr val="339933"/>
                </a:solidFill>
                <a:cs typeface="Arial" charset="0"/>
              </a:rPr>
              <a:t>10-acre E. Filter Building Roof Replacement</a:t>
            </a:r>
          </a:p>
        </p:txBody>
      </p:sp>
      <p:pic>
        <p:nvPicPr>
          <p:cNvPr id="28681" name="Picture 9" descr="IMG_895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5762" y="2590800"/>
            <a:ext cx="2952643" cy="2208108"/>
          </a:xfrm>
          <a:prstGeom prst="rect">
            <a:avLst/>
          </a:prstGeom>
          <a:solidFill>
            <a:srgbClr val="FFFFFF">
              <a:shade val="85000"/>
            </a:srgbClr>
          </a:solidFill>
          <a:ln w="88900" cap="sq">
            <a:solidFill>
              <a:srgbClr val="3333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8682" name="Picture 10" descr="DSCN052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7800" y="4495800"/>
            <a:ext cx="2987757" cy="2237569"/>
          </a:xfrm>
          <a:prstGeom prst="rect">
            <a:avLst/>
          </a:prstGeom>
          <a:solidFill>
            <a:srgbClr val="FFFFFF">
              <a:shade val="85000"/>
            </a:srgbClr>
          </a:solidFill>
          <a:ln w="88900" cap="sq">
            <a:solidFill>
              <a:srgbClr val="3333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8680"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FA8D7A70-5067-4BC3-838F-56162B8D8193}" type="slidenum">
              <a:rPr lang="en-US" altLang="en-US" sz="800"/>
              <a:pPr algn="r"/>
              <a:t>18</a:t>
            </a:fld>
            <a:endParaRPr lang="en-US" altLang="en-US" sz="80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429000" y="1447800"/>
            <a:ext cx="5638800" cy="369888"/>
          </a:xfrm>
          <a:prstGeom prst="rect">
            <a:avLst/>
          </a:prstGeom>
          <a:noFill/>
          <a:ln w="9525">
            <a:noFill/>
            <a:miter lim="800000"/>
            <a:headEnd/>
            <a:tailEnd/>
          </a:ln>
        </p:spPr>
        <p:txBody>
          <a:bodyPr>
            <a:spAutoFit/>
          </a:bodyPr>
          <a:lstStyle/>
          <a:p>
            <a:pPr algn="r"/>
            <a:r>
              <a:rPr lang="en-US" altLang="en-US" b="1" i="1">
                <a:solidFill>
                  <a:srgbClr val="339933"/>
                </a:solidFill>
                <a:cs typeface="Arial" charset="0"/>
              </a:rPr>
              <a:t>Springfield Pumping Station Conversion</a:t>
            </a:r>
          </a:p>
        </p:txBody>
      </p:sp>
      <p:sp>
        <p:nvSpPr>
          <p:cNvPr id="29699" name="Title 2"/>
          <p:cNvSpPr>
            <a:spLocks noGrp="1"/>
          </p:cNvSpPr>
          <p:nvPr>
            <p:ph type="title"/>
          </p:nvPr>
        </p:nvSpPr>
        <p:spPr>
          <a:xfrm>
            <a:off x="2895600" y="533400"/>
            <a:ext cx="5354638" cy="990600"/>
          </a:xfrm>
        </p:spPr>
        <p:txBody>
          <a:bodyPr/>
          <a:lstStyle/>
          <a:p>
            <a:r>
              <a:rPr lang="en-US" altLang="en-US" smtClean="0"/>
              <a:t>Facility Improvements</a:t>
            </a:r>
            <a:br>
              <a:rPr lang="en-US" altLang="en-US" smtClean="0"/>
            </a:br>
            <a:endParaRPr lang="en-US" altLang="en-US" smtClean="0"/>
          </a:p>
        </p:txBody>
      </p:sp>
      <p:sp>
        <p:nvSpPr>
          <p:cNvPr id="29700" name="Content Placeholder 1"/>
          <p:cNvSpPr>
            <a:spLocks noGrp="1"/>
          </p:cNvSpPr>
          <p:nvPr>
            <p:ph idx="1"/>
          </p:nvPr>
        </p:nvSpPr>
        <p:spPr>
          <a:xfrm>
            <a:off x="4075113" y="2286000"/>
            <a:ext cx="5297487" cy="4495800"/>
          </a:xfrm>
        </p:spPr>
        <p:txBody>
          <a:bodyPr/>
          <a:lstStyle/>
          <a:p>
            <a:r>
              <a:rPr lang="en-US" altLang="en-US" sz="2000" smtClean="0"/>
              <a:t>Replace existing steam turbines on 5 pumps with electric motors</a:t>
            </a:r>
          </a:p>
          <a:p>
            <a:r>
              <a:rPr lang="en-US" altLang="en-US" sz="2000" smtClean="0"/>
              <a:t>Construct LEED certified building &amp; ComEd Vault to house new electrical equipment &amp; control room</a:t>
            </a:r>
          </a:p>
          <a:p>
            <a:r>
              <a:rPr lang="en-US" altLang="en-US" sz="2000" smtClean="0"/>
              <a:t>Construct green roof </a:t>
            </a:r>
          </a:p>
          <a:p>
            <a:r>
              <a:rPr lang="en-US" altLang="en-US" sz="2000" smtClean="0"/>
              <a:t>Install solar panels  </a:t>
            </a:r>
          </a:p>
          <a:p>
            <a:r>
              <a:rPr lang="en-US" altLang="en-US" sz="2000" smtClean="0"/>
              <a:t>2of 5 pumps has been converted </a:t>
            </a:r>
          </a:p>
          <a:p>
            <a:r>
              <a:rPr lang="en-US" altLang="en-US" sz="2000" smtClean="0"/>
              <a:t>3rd pump has been refurbished &amp; installed on a new base</a:t>
            </a:r>
          </a:p>
          <a:p>
            <a:endParaRPr lang="en-US" altLang="en-US" smtClean="0"/>
          </a:p>
        </p:txBody>
      </p:sp>
      <p:pic>
        <p:nvPicPr>
          <p:cNvPr id="29705" name="Picture 9" descr="PH_URS_CWM_NetworkConnectLubeOil_20140311"/>
          <p:cNvPicPr>
            <a:picLocks noChangeAspect="1" noChangeArrowheads="1"/>
          </p:cNvPicPr>
          <p:nvPr/>
        </p:nvPicPr>
        <p:blipFill>
          <a:blip r:embed="rId3" cstate="print"/>
          <a:srcRect/>
          <a:stretch>
            <a:fillRect/>
          </a:stretch>
        </p:blipFill>
        <p:spPr bwMode="auto">
          <a:xfrm>
            <a:off x="44450" y="76200"/>
            <a:ext cx="2851150" cy="3803650"/>
          </a:xfrm>
          <a:prstGeom prst="rect">
            <a:avLst/>
          </a:prstGeom>
          <a:ln w="38100" cap="sq">
            <a:solidFill>
              <a:srgbClr val="333399"/>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9706" name="Picture 10" descr="PH_URS_CWM_RIOPmp3ControlWirePull_20140313"/>
          <p:cNvPicPr>
            <a:picLocks noChangeAspect="1" noChangeArrowheads="1"/>
          </p:cNvPicPr>
          <p:nvPr/>
        </p:nvPicPr>
        <p:blipFill>
          <a:blip r:embed="rId4" cstate="print"/>
          <a:srcRect/>
          <a:stretch>
            <a:fillRect/>
          </a:stretch>
        </p:blipFill>
        <p:spPr bwMode="auto">
          <a:xfrm>
            <a:off x="587375" y="4114800"/>
            <a:ext cx="3368675" cy="2514600"/>
          </a:xfrm>
          <a:prstGeom prst="rect">
            <a:avLst/>
          </a:prstGeom>
          <a:ln w="38100" cap="sq">
            <a:solidFill>
              <a:srgbClr val="333399"/>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9703" name="Right Arrow 1"/>
          <p:cNvSpPr>
            <a:spLocks noChangeArrowheads="1"/>
          </p:cNvSpPr>
          <p:nvPr/>
        </p:nvSpPr>
        <p:spPr bwMode="auto">
          <a:xfrm>
            <a:off x="7467600" y="6019800"/>
            <a:ext cx="914400" cy="609600"/>
          </a:xfrm>
          <a:prstGeom prst="rightArrow">
            <a:avLst>
              <a:gd name="adj1" fmla="val 50000"/>
              <a:gd name="adj2" fmla="val 50000"/>
            </a:avLst>
          </a:prstGeom>
          <a:solidFill>
            <a:srgbClr val="333399"/>
          </a:solidFill>
          <a:ln w="9525" algn="ctr">
            <a:noFill/>
            <a:round/>
            <a:headEnd/>
            <a:tailEnd/>
          </a:ln>
        </p:spPr>
        <p:txBody>
          <a:bodyPr/>
          <a:lstStyle/>
          <a:p>
            <a:pPr algn="ctr"/>
            <a:endParaRPr lang="en-US"/>
          </a:p>
        </p:txBody>
      </p:sp>
      <p:sp>
        <p:nvSpPr>
          <p:cNvPr id="29704"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D0E148A6-4064-48D0-A1F0-1BFD85B247B6}" type="slidenum">
              <a:rPr lang="en-US" altLang="en-US" sz="800"/>
              <a:pPr algn="r"/>
              <a:t>19</a:t>
            </a:fld>
            <a:endParaRPr lang="en-US" altLang="en-US" sz="80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304800"/>
            <a:ext cx="7793038" cy="1143000"/>
          </a:xfrm>
        </p:spPr>
        <p:txBody>
          <a:bodyPr/>
          <a:lstStyle/>
          <a:p>
            <a:r>
              <a:rPr lang="en-US" altLang="en-US" smtClean="0">
                <a:solidFill>
                  <a:srgbClr val="333399"/>
                </a:solidFill>
              </a:rPr>
              <a:t>Water System Overview</a:t>
            </a:r>
          </a:p>
        </p:txBody>
      </p:sp>
      <p:sp>
        <p:nvSpPr>
          <p:cNvPr id="12291" name="Rectangle 3"/>
          <p:cNvSpPr>
            <a:spLocks noGrp="1" noChangeArrowheads="1"/>
          </p:cNvSpPr>
          <p:nvPr>
            <p:ph idx="1"/>
          </p:nvPr>
        </p:nvSpPr>
        <p:spPr/>
        <p:txBody>
          <a:bodyPr/>
          <a:lstStyle/>
          <a:p>
            <a:r>
              <a:rPr lang="en-US" altLang="en-US" smtClean="0"/>
              <a:t>Drinking water treatment</a:t>
            </a:r>
          </a:p>
          <a:p>
            <a:pPr lvl="1"/>
            <a:r>
              <a:rPr lang="en-US" altLang="en-US" sz="2000" smtClean="0"/>
              <a:t>Water Quality (Microbiology, Chemistry, &amp; Microscopy), Water Treatment</a:t>
            </a:r>
          </a:p>
          <a:p>
            <a:r>
              <a:rPr lang="en-US" altLang="en-US" smtClean="0"/>
              <a:t>Water distribution system maintenance</a:t>
            </a:r>
          </a:p>
          <a:p>
            <a:pPr lvl="1"/>
            <a:r>
              <a:rPr lang="en-US" altLang="en-US" sz="2000" smtClean="0"/>
              <a:t>Water Pumping, Operations &amp; Distribution, Engineering</a:t>
            </a:r>
          </a:p>
          <a:p>
            <a:r>
              <a:rPr lang="en-US" altLang="en-US" smtClean="0"/>
              <a:t>Combined sewer system maintenance</a:t>
            </a:r>
          </a:p>
          <a:p>
            <a:pPr lvl="1"/>
            <a:r>
              <a:rPr lang="en-US" altLang="en-US" sz="2000" smtClean="0"/>
              <a:t>Operations &amp; Distribution, Engineering</a:t>
            </a:r>
          </a:p>
          <a:p>
            <a:r>
              <a:rPr lang="en-US" altLang="en-US" smtClean="0"/>
              <a:t>Metropolitan Water Reclamation District of Greater Chicago treats wastewater</a:t>
            </a:r>
          </a:p>
          <a:p>
            <a:pPr>
              <a:buFont typeface="Wingdings" pitchFamily="2" charset="2"/>
              <a:buNone/>
            </a:pPr>
            <a:endParaRPr lang="en-US" altLang="en-US" smtClean="0">
              <a:solidFill>
                <a:schemeClr val="bg2"/>
              </a:solidFill>
            </a:endParaRPr>
          </a:p>
        </p:txBody>
      </p:sp>
      <p:sp>
        <p:nvSpPr>
          <p:cNvPr id="12292" name="Text Box 6"/>
          <p:cNvSpPr txBox="1">
            <a:spLocks noChangeArrowheads="1"/>
          </p:cNvSpPr>
          <p:nvPr/>
        </p:nvSpPr>
        <p:spPr bwMode="auto">
          <a:xfrm>
            <a:off x="3657600" y="1458913"/>
            <a:ext cx="5448300" cy="369887"/>
          </a:xfrm>
          <a:prstGeom prst="rect">
            <a:avLst/>
          </a:prstGeom>
          <a:noFill/>
          <a:ln w="9525">
            <a:noFill/>
            <a:miter lim="800000"/>
            <a:headEnd/>
            <a:tailEnd/>
          </a:ln>
        </p:spPr>
        <p:txBody>
          <a:bodyPr>
            <a:spAutoFit/>
          </a:bodyPr>
          <a:lstStyle/>
          <a:p>
            <a:pPr algn="r" eaLnBrk="0" hangingPunct="0"/>
            <a:r>
              <a:rPr kumimoji="1" lang="en-US" altLang="en-US" b="1" i="1">
                <a:solidFill>
                  <a:srgbClr val="008000"/>
                </a:solidFill>
              </a:rPr>
              <a:t>Background</a:t>
            </a:r>
          </a:p>
        </p:txBody>
      </p:sp>
      <p:sp>
        <p:nvSpPr>
          <p:cNvPr id="12293"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A806F082-0A1F-47D0-9D3A-BA1FB50BB4E0}" type="slidenum">
              <a:rPr lang="en-US" altLang="en-US" sz="800"/>
              <a:pPr algn="r"/>
              <a:t>2</a:t>
            </a:fld>
            <a:endParaRPr lang="en-US" altLang="en-US" sz="8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762000" y="152400"/>
            <a:ext cx="8181975" cy="1143000"/>
          </a:xfrm>
        </p:spPr>
        <p:txBody>
          <a:bodyPr/>
          <a:lstStyle/>
          <a:p>
            <a:r>
              <a:rPr lang="en-US" altLang="en-US" smtClean="0"/>
              <a:t>Facility Improvements</a:t>
            </a:r>
          </a:p>
        </p:txBody>
      </p:sp>
      <p:pic>
        <p:nvPicPr>
          <p:cNvPr id="5" name="Picture 4" descr="PH_URS_CWM_SAPS_20140310"/>
          <p:cNvPicPr>
            <a:picLocks noChangeAspect="1" noChangeArrowheads="1"/>
          </p:cNvPicPr>
          <p:nvPr/>
        </p:nvPicPr>
        <p:blipFill>
          <a:blip r:embed="rId2" cstate="print"/>
          <a:srcRect/>
          <a:stretch>
            <a:fillRect/>
          </a:stretch>
        </p:blipFill>
        <p:spPr bwMode="auto">
          <a:xfrm>
            <a:off x="138113" y="1828800"/>
            <a:ext cx="4094162" cy="3073400"/>
          </a:xfrm>
          <a:prstGeom prst="rect">
            <a:avLst/>
          </a:prstGeom>
          <a:ln w="38100" cap="sq">
            <a:solidFill>
              <a:srgbClr val="333399"/>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 name="Picture 11" descr="PH_URS_CWM_Pmp3DischargeValveActuator_20140304"/>
          <p:cNvPicPr>
            <a:picLocks noChangeAspect="1" noChangeArrowheads="1"/>
          </p:cNvPicPr>
          <p:nvPr/>
        </p:nvPicPr>
        <p:blipFill>
          <a:blip r:embed="rId3" cstate="print"/>
          <a:srcRect/>
          <a:stretch>
            <a:fillRect/>
          </a:stretch>
        </p:blipFill>
        <p:spPr bwMode="auto">
          <a:xfrm>
            <a:off x="4587875" y="3716338"/>
            <a:ext cx="4191000" cy="3141662"/>
          </a:xfrm>
          <a:prstGeom prst="rect">
            <a:avLst/>
          </a:prstGeom>
          <a:ln w="38100" cap="sq">
            <a:solidFill>
              <a:srgbClr val="333399"/>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0725" name="TextBox 6"/>
          <p:cNvSpPr txBox="1">
            <a:spLocks noChangeArrowheads="1"/>
          </p:cNvSpPr>
          <p:nvPr/>
        </p:nvSpPr>
        <p:spPr bwMode="auto">
          <a:xfrm>
            <a:off x="138113" y="4953000"/>
            <a:ext cx="4094162" cy="830263"/>
          </a:xfrm>
          <a:prstGeom prst="rect">
            <a:avLst/>
          </a:prstGeom>
          <a:noFill/>
          <a:ln w="9525">
            <a:noFill/>
            <a:miter lim="800000"/>
            <a:headEnd/>
            <a:tailEnd/>
          </a:ln>
        </p:spPr>
        <p:txBody>
          <a:bodyPr>
            <a:spAutoFit/>
          </a:bodyPr>
          <a:lstStyle/>
          <a:p>
            <a:r>
              <a:rPr lang="en-US" altLang="en-US" sz="1600" b="1"/>
              <a:t>New LEED certified building &amp; ComEd Vault housing new electrical equipment &amp; control room</a:t>
            </a:r>
          </a:p>
        </p:txBody>
      </p:sp>
      <p:sp>
        <p:nvSpPr>
          <p:cNvPr id="30726" name="TextBox 1"/>
          <p:cNvSpPr txBox="1">
            <a:spLocks noChangeArrowheads="1"/>
          </p:cNvSpPr>
          <p:nvPr/>
        </p:nvSpPr>
        <p:spPr bwMode="auto">
          <a:xfrm>
            <a:off x="3429000" y="1447800"/>
            <a:ext cx="5638800" cy="369888"/>
          </a:xfrm>
          <a:prstGeom prst="rect">
            <a:avLst/>
          </a:prstGeom>
          <a:noFill/>
          <a:ln w="9525">
            <a:noFill/>
            <a:miter lim="800000"/>
            <a:headEnd/>
            <a:tailEnd/>
          </a:ln>
        </p:spPr>
        <p:txBody>
          <a:bodyPr>
            <a:spAutoFit/>
          </a:bodyPr>
          <a:lstStyle/>
          <a:p>
            <a:pPr algn="r"/>
            <a:r>
              <a:rPr lang="en-US" altLang="en-US" b="1" i="1">
                <a:solidFill>
                  <a:srgbClr val="339933"/>
                </a:solidFill>
                <a:cs typeface="Arial" charset="0"/>
              </a:rPr>
              <a:t>Springfield Pumping Station Conversion, Con’t</a:t>
            </a:r>
          </a:p>
        </p:txBody>
      </p:sp>
      <p:sp>
        <p:nvSpPr>
          <p:cNvPr id="30727" name="TextBox 8"/>
          <p:cNvSpPr txBox="1">
            <a:spLocks noChangeArrowheads="1"/>
          </p:cNvSpPr>
          <p:nvPr/>
        </p:nvSpPr>
        <p:spPr bwMode="auto">
          <a:xfrm>
            <a:off x="4495800" y="3395663"/>
            <a:ext cx="4572000" cy="338137"/>
          </a:xfrm>
          <a:prstGeom prst="rect">
            <a:avLst/>
          </a:prstGeom>
          <a:noFill/>
          <a:ln w="9525">
            <a:noFill/>
            <a:miter lim="800000"/>
            <a:headEnd/>
            <a:tailEnd/>
          </a:ln>
        </p:spPr>
        <p:txBody>
          <a:bodyPr>
            <a:spAutoFit/>
          </a:bodyPr>
          <a:lstStyle/>
          <a:p>
            <a:r>
              <a:rPr lang="en-US" altLang="en-US" sz="1600" b="1" i="1"/>
              <a:t>New Discharge Valve Operator for Pump 3</a:t>
            </a:r>
            <a:endParaRPr lang="en-US" altLang="en-US"/>
          </a:p>
        </p:txBody>
      </p:sp>
      <p:sp>
        <p:nvSpPr>
          <p:cNvPr id="30728" name="TextBox 1"/>
          <p:cNvSpPr txBox="1">
            <a:spLocks noChangeArrowheads="1"/>
          </p:cNvSpPr>
          <p:nvPr/>
        </p:nvSpPr>
        <p:spPr bwMode="auto">
          <a:xfrm>
            <a:off x="4587875" y="1874838"/>
            <a:ext cx="4251325" cy="1477962"/>
          </a:xfrm>
          <a:prstGeom prst="rect">
            <a:avLst/>
          </a:prstGeom>
          <a:noFill/>
          <a:ln w="9525">
            <a:noFill/>
            <a:miter lim="800000"/>
            <a:headEnd/>
            <a:tailEnd/>
          </a:ln>
        </p:spPr>
        <p:txBody>
          <a:bodyPr>
            <a:spAutoFit/>
          </a:bodyPr>
          <a:lstStyle/>
          <a:p>
            <a:pPr>
              <a:buSzPts val="1200"/>
              <a:buFont typeface="Wingdings" pitchFamily="2" charset="2"/>
              <a:buChar char="n"/>
            </a:pPr>
            <a:r>
              <a:rPr lang="en-US">
                <a:solidFill>
                  <a:srgbClr val="000000"/>
                </a:solidFill>
              </a:rPr>
              <a:t>Cost for design and construction is $73M</a:t>
            </a:r>
          </a:p>
          <a:p>
            <a:pPr>
              <a:buSzPts val="1200"/>
              <a:buFont typeface="Wingdings" pitchFamily="2" charset="2"/>
              <a:buChar char="n"/>
            </a:pPr>
            <a:r>
              <a:rPr lang="en-US">
                <a:solidFill>
                  <a:srgbClr val="000000"/>
                </a:solidFill>
              </a:rPr>
              <a:t>Estimated energy, maintenance &amp; personnel savings $4.5M annually </a:t>
            </a:r>
          </a:p>
          <a:p>
            <a:pPr>
              <a:buSzPts val="1200"/>
              <a:buFont typeface="Wingdings" pitchFamily="2" charset="2"/>
              <a:buChar char="n"/>
            </a:pPr>
            <a:r>
              <a:rPr lang="en-US">
                <a:solidFill>
                  <a:srgbClr val="000000"/>
                </a:solidFill>
              </a:rPr>
              <a:t>Estimated complete July 2015</a:t>
            </a:r>
            <a:endParaRPr lang="en-US"/>
          </a:p>
        </p:txBody>
      </p:sp>
      <p:sp>
        <p:nvSpPr>
          <p:cNvPr id="30729"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F793245E-DA13-46B4-810B-A89936595F15}" type="slidenum">
              <a:rPr lang="en-US" altLang="en-US" sz="800"/>
              <a:pPr algn="r"/>
              <a:t>20</a:t>
            </a:fld>
            <a:endParaRPr lang="en-US" altLang="en-US" sz="800"/>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5"/>
          <p:cNvSpPr>
            <a:spLocks noGrp="1"/>
          </p:cNvSpPr>
          <p:nvPr>
            <p:ph idx="1"/>
          </p:nvPr>
        </p:nvSpPr>
        <p:spPr>
          <a:xfrm>
            <a:off x="4114800" y="1981200"/>
            <a:ext cx="4840288" cy="4800600"/>
          </a:xfrm>
        </p:spPr>
        <p:txBody>
          <a:bodyPr/>
          <a:lstStyle/>
          <a:p>
            <a:r>
              <a:rPr lang="en-US" altLang="en-US" sz="2400" smtClean="0"/>
              <a:t>Replace of existing 1940’s era Medium Voltage Switchgear throughout the South Water Purification Plant</a:t>
            </a:r>
          </a:p>
          <a:p>
            <a:r>
              <a:rPr lang="en-US" altLang="en-US" sz="2400" smtClean="0"/>
              <a:t>Replace temporary standby generators &amp; install permanent generators </a:t>
            </a:r>
          </a:p>
          <a:p>
            <a:r>
              <a:rPr lang="en-US" altLang="en-US" sz="2400" smtClean="0"/>
              <a:t>$44.7 Bid Construction Bid (in award process)</a:t>
            </a:r>
          </a:p>
          <a:p>
            <a:r>
              <a:rPr lang="en-US" altLang="en-US" sz="2400" smtClean="0"/>
              <a:t>Construction Start: 2014 </a:t>
            </a:r>
          </a:p>
          <a:p>
            <a:r>
              <a:rPr lang="en-US" altLang="en-US" sz="2400" smtClean="0"/>
              <a:t>3+ year Project</a:t>
            </a:r>
          </a:p>
          <a:p>
            <a:endParaRPr lang="en-US" altLang="en-US" smtClean="0"/>
          </a:p>
        </p:txBody>
      </p:sp>
      <p:sp>
        <p:nvSpPr>
          <p:cNvPr id="31747" name="Title 2"/>
          <p:cNvSpPr>
            <a:spLocks noGrp="1"/>
          </p:cNvSpPr>
          <p:nvPr>
            <p:ph type="title"/>
          </p:nvPr>
        </p:nvSpPr>
        <p:spPr>
          <a:xfrm>
            <a:off x="762000" y="304800"/>
            <a:ext cx="8382000" cy="1143000"/>
          </a:xfrm>
        </p:spPr>
        <p:txBody>
          <a:bodyPr/>
          <a:lstStyle/>
          <a:p>
            <a:r>
              <a:rPr lang="en-US" altLang="en-US" smtClean="0"/>
              <a:t>Facility Improvements </a:t>
            </a:r>
          </a:p>
        </p:txBody>
      </p:sp>
      <p:pic>
        <p:nvPicPr>
          <p:cNvPr id="31748" name="Picture 3"/>
          <p:cNvPicPr>
            <a:picLocks noChangeAspect="1" noChangeArrowheads="1"/>
          </p:cNvPicPr>
          <p:nvPr/>
        </p:nvPicPr>
        <p:blipFill>
          <a:blip r:embed="rId2" cstate="print"/>
          <a:srcRect/>
          <a:stretch>
            <a:fillRect/>
          </a:stretch>
        </p:blipFill>
        <p:spPr bwMode="auto">
          <a:xfrm>
            <a:off x="228600" y="2479675"/>
            <a:ext cx="3705225" cy="2778125"/>
          </a:xfrm>
          <a:prstGeom prst="rect">
            <a:avLst/>
          </a:prstGeom>
          <a:noFill/>
          <a:ln w="38100" cap="sq">
            <a:solidFill>
              <a:srgbClr val="333399"/>
            </a:solidFill>
            <a:miter lim="800000"/>
            <a:headEnd/>
            <a:tailEnd/>
          </a:ln>
          <a:effectLst/>
        </p:spPr>
      </p:pic>
      <p:sp>
        <p:nvSpPr>
          <p:cNvPr id="31749" name="TextBox 1"/>
          <p:cNvSpPr txBox="1">
            <a:spLocks noChangeArrowheads="1"/>
          </p:cNvSpPr>
          <p:nvPr/>
        </p:nvSpPr>
        <p:spPr bwMode="auto">
          <a:xfrm>
            <a:off x="3657600" y="1524000"/>
            <a:ext cx="5638800" cy="369888"/>
          </a:xfrm>
          <a:prstGeom prst="rect">
            <a:avLst/>
          </a:prstGeom>
          <a:noFill/>
          <a:ln w="9525">
            <a:noFill/>
            <a:miter lim="800000"/>
            <a:headEnd/>
            <a:tailEnd/>
          </a:ln>
        </p:spPr>
        <p:txBody>
          <a:bodyPr>
            <a:spAutoFit/>
          </a:bodyPr>
          <a:lstStyle/>
          <a:p>
            <a:pPr algn="r"/>
            <a:r>
              <a:rPr lang="en-US" altLang="en-US" b="1" i="1">
                <a:solidFill>
                  <a:srgbClr val="339933"/>
                </a:solidFill>
                <a:cs typeface="Arial" charset="0"/>
              </a:rPr>
              <a:t>SWPP Switchgear  &amp; Generator Replacement</a:t>
            </a:r>
          </a:p>
        </p:txBody>
      </p:sp>
      <p:sp>
        <p:nvSpPr>
          <p:cNvPr id="31750"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F49F778D-78A7-4E94-8138-740F37E83E6A}" type="slidenum">
              <a:rPr lang="en-US" altLang="en-US" sz="800"/>
              <a:pPr algn="r"/>
              <a:t>21</a:t>
            </a:fld>
            <a:endParaRPr lang="en-US" altLang="en-US" sz="800"/>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Facility Improvements</a:t>
            </a:r>
          </a:p>
        </p:txBody>
      </p:sp>
      <p:sp>
        <p:nvSpPr>
          <p:cNvPr id="32771" name="Content Placeholder 5"/>
          <p:cNvSpPr>
            <a:spLocks noGrp="1"/>
          </p:cNvSpPr>
          <p:nvPr>
            <p:ph idx="1"/>
          </p:nvPr>
        </p:nvSpPr>
        <p:spPr>
          <a:xfrm>
            <a:off x="4114800" y="2147888"/>
            <a:ext cx="4840288" cy="4006850"/>
          </a:xfrm>
        </p:spPr>
        <p:txBody>
          <a:bodyPr>
            <a:spAutoFit/>
          </a:bodyPr>
          <a:lstStyle/>
          <a:p>
            <a:pPr>
              <a:buClr>
                <a:srgbClr val="3333CC"/>
              </a:buClr>
              <a:buSzPct val="100000"/>
              <a:buFont typeface="Wingdings" pitchFamily="2" charset="2"/>
              <a:buChar char="§"/>
            </a:pPr>
            <a:r>
              <a:rPr lang="en-US" altLang="en-US" sz="2400" smtClean="0">
                <a:solidFill>
                  <a:srgbClr val="000000"/>
                </a:solidFill>
                <a:cs typeface="Tahoma" charset="0"/>
              </a:rPr>
              <a:t>Design started in 2013 – 60% submitted &amp; reviewed in March 2014</a:t>
            </a:r>
          </a:p>
          <a:p>
            <a:pPr>
              <a:buClr>
                <a:srgbClr val="3333CC"/>
              </a:buClr>
              <a:buSzPct val="100000"/>
              <a:buFont typeface="Wingdings" pitchFamily="2" charset="2"/>
              <a:buChar char="§"/>
            </a:pPr>
            <a:r>
              <a:rPr lang="en-US" altLang="en-US" sz="2400" smtClean="0">
                <a:solidFill>
                  <a:srgbClr val="000000"/>
                </a:solidFill>
                <a:cs typeface="Tahoma" charset="0"/>
              </a:rPr>
              <a:t>Replace 1980’s-era Filter Backwash Control System with a new PLC Digital Filter Backwash Control System. </a:t>
            </a:r>
          </a:p>
          <a:p>
            <a:pPr>
              <a:buClr>
                <a:srgbClr val="3333CC"/>
              </a:buClr>
              <a:buSzPct val="100000"/>
              <a:buFont typeface="Wingdings" pitchFamily="2" charset="2"/>
              <a:buChar char="§"/>
            </a:pPr>
            <a:r>
              <a:rPr lang="en-US" altLang="en-US" sz="2400" smtClean="0">
                <a:solidFill>
                  <a:srgbClr val="000000"/>
                </a:solidFill>
                <a:cs typeface="Tahoma" charset="0"/>
              </a:rPr>
              <a:t>Plan to advertise for bid in 4th Quarter 2014</a:t>
            </a:r>
          </a:p>
          <a:p>
            <a:pPr>
              <a:buClr>
                <a:srgbClr val="3333CC"/>
              </a:buClr>
              <a:buSzPct val="100000"/>
              <a:buFont typeface="Wingdings" pitchFamily="2" charset="2"/>
              <a:buChar char="§"/>
            </a:pPr>
            <a:r>
              <a:rPr lang="en-US" altLang="en-US" sz="2400" smtClean="0">
                <a:solidFill>
                  <a:srgbClr val="000000"/>
                </a:solidFill>
                <a:cs typeface="Tahoma" charset="0"/>
              </a:rPr>
              <a:t>$20M Est. Cost</a:t>
            </a:r>
          </a:p>
        </p:txBody>
      </p:sp>
      <p:sp>
        <p:nvSpPr>
          <p:cNvPr id="32772" name="TextBox 1"/>
          <p:cNvSpPr txBox="1">
            <a:spLocks noChangeArrowheads="1"/>
          </p:cNvSpPr>
          <p:nvPr/>
        </p:nvSpPr>
        <p:spPr bwMode="auto">
          <a:xfrm>
            <a:off x="3276600" y="1524000"/>
            <a:ext cx="5638800" cy="923925"/>
          </a:xfrm>
          <a:prstGeom prst="rect">
            <a:avLst/>
          </a:prstGeom>
          <a:noFill/>
          <a:ln w="9525">
            <a:noFill/>
            <a:miter lim="800000"/>
            <a:headEnd/>
            <a:tailEnd/>
          </a:ln>
        </p:spPr>
        <p:txBody>
          <a:bodyPr>
            <a:spAutoFit/>
          </a:bodyPr>
          <a:lstStyle/>
          <a:p>
            <a:pPr algn="r"/>
            <a:r>
              <a:rPr lang="en-US" altLang="en-US" b="1" i="1">
                <a:solidFill>
                  <a:srgbClr val="339933"/>
                </a:solidFill>
                <a:cs typeface="Arial" charset="0"/>
              </a:rPr>
              <a:t>SWPP Filter Control System Replacement </a:t>
            </a:r>
          </a:p>
          <a:p>
            <a:pPr algn="r"/>
            <a:r>
              <a:rPr lang="en-US" altLang="en-US" b="1" i="1">
                <a:solidFill>
                  <a:srgbClr val="339933"/>
                </a:solidFill>
                <a:cs typeface="Arial" charset="0"/>
              </a:rPr>
              <a:t>(120 filters)</a:t>
            </a:r>
          </a:p>
          <a:p>
            <a:pPr algn="r"/>
            <a:r>
              <a:rPr lang="en-US" altLang="en-US" b="1" i="1">
                <a:solidFill>
                  <a:srgbClr val="339933"/>
                </a:solidFill>
                <a:cs typeface="Arial" charset="0"/>
              </a:rPr>
              <a:t> </a:t>
            </a:r>
          </a:p>
        </p:txBody>
      </p:sp>
      <p:pic>
        <p:nvPicPr>
          <p:cNvPr id="32773" name="Picture 2"/>
          <p:cNvPicPr>
            <a:picLocks noChangeAspect="1" noChangeArrowheads="1"/>
          </p:cNvPicPr>
          <p:nvPr/>
        </p:nvPicPr>
        <p:blipFill>
          <a:blip r:embed="rId2" cstate="print"/>
          <a:srcRect l="15044" t="4428" r="7848" b="392"/>
          <a:stretch>
            <a:fillRect/>
          </a:stretch>
        </p:blipFill>
        <p:spPr bwMode="auto">
          <a:xfrm>
            <a:off x="152400" y="2667000"/>
            <a:ext cx="3822700" cy="2752725"/>
          </a:xfrm>
          <a:prstGeom prst="rect">
            <a:avLst/>
          </a:prstGeom>
          <a:noFill/>
          <a:ln w="38100" cap="sq">
            <a:solidFill>
              <a:srgbClr val="333399"/>
            </a:solidFill>
            <a:miter lim="800000"/>
            <a:headEnd/>
            <a:tailEnd/>
          </a:ln>
          <a:effectLst/>
        </p:spPr>
      </p:pic>
      <p:sp>
        <p:nvSpPr>
          <p:cNvPr id="32774"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22A8426A-07A6-4785-B355-BB1830133D63}" type="slidenum">
              <a:rPr lang="en-US" altLang="en-US" sz="800"/>
              <a:pPr algn="r"/>
              <a:t>22</a:t>
            </a:fld>
            <a:endParaRPr lang="en-US" altLang="en-US" sz="800"/>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609600" y="1524000"/>
            <a:ext cx="8305800" cy="923925"/>
          </a:xfrm>
          <a:prstGeom prst="rect">
            <a:avLst/>
          </a:prstGeom>
          <a:noFill/>
          <a:ln w="9525">
            <a:noFill/>
            <a:miter lim="800000"/>
            <a:headEnd/>
            <a:tailEnd/>
          </a:ln>
        </p:spPr>
        <p:txBody>
          <a:bodyPr>
            <a:spAutoFit/>
          </a:bodyPr>
          <a:lstStyle/>
          <a:p>
            <a:pPr algn="r"/>
            <a:r>
              <a:rPr lang="en-US" altLang="en-US" b="1" i="1">
                <a:solidFill>
                  <a:srgbClr val="339933"/>
                </a:solidFill>
                <a:cs typeface="Arial" charset="0"/>
              </a:rPr>
              <a:t>Central Park Pumping Station Electrification (Upgrade electrical motors &amp; variable frequency drives) </a:t>
            </a:r>
          </a:p>
          <a:p>
            <a:pPr algn="r"/>
            <a:r>
              <a:rPr lang="en-US" altLang="en-US" b="1" i="1">
                <a:solidFill>
                  <a:srgbClr val="339933"/>
                </a:solidFill>
                <a:cs typeface="Arial" charset="0"/>
              </a:rPr>
              <a:t> </a:t>
            </a:r>
          </a:p>
        </p:txBody>
      </p:sp>
      <p:sp>
        <p:nvSpPr>
          <p:cNvPr id="33795" name="Title 2"/>
          <p:cNvSpPr>
            <a:spLocks noGrp="1"/>
          </p:cNvSpPr>
          <p:nvPr>
            <p:ph type="title"/>
          </p:nvPr>
        </p:nvSpPr>
        <p:spPr>
          <a:xfrm>
            <a:off x="838200" y="152400"/>
            <a:ext cx="8105775" cy="1143000"/>
          </a:xfrm>
        </p:spPr>
        <p:txBody>
          <a:bodyPr/>
          <a:lstStyle/>
          <a:p>
            <a:r>
              <a:rPr lang="en-US" altLang="en-US" smtClean="0"/>
              <a:t>Facility Improvements </a:t>
            </a:r>
          </a:p>
        </p:txBody>
      </p:sp>
      <p:sp>
        <p:nvSpPr>
          <p:cNvPr id="33796" name="Content Placeholder 12"/>
          <p:cNvSpPr>
            <a:spLocks noGrp="1"/>
          </p:cNvSpPr>
          <p:nvPr>
            <p:ph idx="1"/>
          </p:nvPr>
        </p:nvSpPr>
        <p:spPr>
          <a:xfrm>
            <a:off x="3276600" y="2057400"/>
            <a:ext cx="5791200" cy="4495800"/>
          </a:xfrm>
        </p:spPr>
        <p:txBody>
          <a:bodyPr/>
          <a:lstStyle/>
          <a:p>
            <a:r>
              <a:rPr lang="en-US" altLang="en-US" smtClean="0"/>
              <a:t>Design Project recently awarded </a:t>
            </a:r>
          </a:p>
          <a:p>
            <a:pPr lvl="1"/>
            <a:r>
              <a:rPr lang="en-US" altLang="en-US" smtClean="0"/>
              <a:t>Scope &amp; Fee for 1st phase includes:</a:t>
            </a:r>
          </a:p>
          <a:p>
            <a:pPr lvl="2"/>
            <a:r>
              <a:rPr lang="en-US" altLang="en-US" smtClean="0"/>
              <a:t>Evaluation of alternatives for electrical &amp; variable frequency drive improvements </a:t>
            </a:r>
          </a:p>
          <a:p>
            <a:pPr lvl="2"/>
            <a:r>
              <a:rPr lang="en-US" altLang="en-US" smtClean="0"/>
              <a:t> Establishment  of design requirements including geotechnical,  architectural, structural requirements, hazardous material removal, and others</a:t>
            </a:r>
          </a:p>
          <a:p>
            <a:pPr lvl="2"/>
            <a:endParaRPr lang="en-US" altLang="en-US" smtClean="0"/>
          </a:p>
          <a:p>
            <a:pPr lvl="1"/>
            <a:r>
              <a:rPr lang="en-US" altLang="en-US" smtClean="0"/>
              <a:t>$80M Construction Estimate</a:t>
            </a:r>
          </a:p>
          <a:p>
            <a:pPr lvl="1"/>
            <a:r>
              <a:rPr lang="en-US" altLang="en-US" smtClean="0"/>
              <a:t>Construction Start 2015 or 2016</a:t>
            </a:r>
          </a:p>
          <a:p>
            <a:endParaRPr lang="en-US" altLang="en-US" smtClean="0"/>
          </a:p>
        </p:txBody>
      </p:sp>
      <p:pic>
        <p:nvPicPr>
          <p:cNvPr id="33797" name="Picture 2"/>
          <p:cNvPicPr>
            <a:picLocks noChangeAspect="1" noChangeArrowheads="1"/>
          </p:cNvPicPr>
          <p:nvPr/>
        </p:nvPicPr>
        <p:blipFill>
          <a:blip r:embed="rId2" cstate="print"/>
          <a:srcRect/>
          <a:stretch>
            <a:fillRect/>
          </a:stretch>
        </p:blipFill>
        <p:spPr bwMode="auto">
          <a:xfrm>
            <a:off x="-11113" y="3124200"/>
            <a:ext cx="4183063" cy="2438400"/>
          </a:xfrm>
          <a:prstGeom prst="rect">
            <a:avLst/>
          </a:prstGeom>
          <a:noFill/>
          <a:ln w="38100" cap="sq">
            <a:solidFill>
              <a:srgbClr val="333399"/>
            </a:solidFill>
            <a:miter lim="800000"/>
            <a:headEnd/>
            <a:tailEnd/>
          </a:ln>
          <a:effectLst/>
        </p:spPr>
      </p:pic>
      <p:sp>
        <p:nvSpPr>
          <p:cNvPr id="33798"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291B0C82-1DDC-4FAB-A99C-12BEF7DC5283}" type="slidenum">
              <a:rPr lang="en-US" altLang="en-US" sz="800"/>
              <a:pPr algn="r"/>
              <a:t>23</a:t>
            </a:fld>
            <a:endParaRPr lang="en-US" altLang="en-US" sz="800"/>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4191000" y="1411288"/>
            <a:ext cx="4876800" cy="646112"/>
          </a:xfrm>
          <a:prstGeom prst="rect">
            <a:avLst/>
          </a:prstGeom>
          <a:noFill/>
          <a:ln w="9525">
            <a:noFill/>
            <a:miter lim="800000"/>
            <a:headEnd/>
            <a:tailEnd/>
          </a:ln>
        </p:spPr>
        <p:txBody>
          <a:bodyPr>
            <a:spAutoFit/>
          </a:bodyPr>
          <a:lstStyle/>
          <a:p>
            <a:pPr algn="r"/>
            <a:r>
              <a:rPr lang="en-US" altLang="en-US" b="1" i="1">
                <a:solidFill>
                  <a:srgbClr val="339933"/>
                </a:solidFill>
                <a:cs typeface="Arial" charset="0"/>
              </a:rPr>
              <a:t>10 Year Goal: Back on Original Installation Pace </a:t>
            </a:r>
          </a:p>
        </p:txBody>
      </p:sp>
      <p:sp>
        <p:nvSpPr>
          <p:cNvPr id="34819" name="Title 1"/>
          <p:cNvSpPr>
            <a:spLocks noGrp="1"/>
          </p:cNvSpPr>
          <p:nvPr>
            <p:ph type="title"/>
          </p:nvPr>
        </p:nvSpPr>
        <p:spPr/>
        <p:txBody>
          <a:bodyPr/>
          <a:lstStyle/>
          <a:p>
            <a:r>
              <a:rPr lang="en-US" altLang="en-US" smtClean="0"/>
              <a:t>Summary</a:t>
            </a:r>
          </a:p>
        </p:txBody>
      </p:sp>
      <p:sp>
        <p:nvSpPr>
          <p:cNvPr id="34820" name="TextBox 97"/>
          <p:cNvSpPr txBox="1">
            <a:spLocks noChangeArrowheads="1"/>
          </p:cNvSpPr>
          <p:nvPr/>
        </p:nvSpPr>
        <p:spPr bwMode="auto">
          <a:xfrm>
            <a:off x="4495800" y="1789113"/>
            <a:ext cx="4191000" cy="506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2800">
                <a:solidFill>
                  <a:schemeClr val="tx1"/>
                </a:solidFill>
                <a:latin typeface="Tahoma" charset="0"/>
              </a:defRPr>
            </a:lvl1pPr>
            <a:lvl2pPr marL="742950" indent="-285750" eaLnBrk="0" hangingPunct="0">
              <a:spcBef>
                <a:spcPct val="20000"/>
              </a:spcBef>
              <a:buClr>
                <a:schemeClr val="hlink"/>
              </a:buClr>
              <a:buSzPct val="55000"/>
              <a:buFont typeface="Wingdings" pitchFamily="2" charset="2"/>
              <a:buChar char="n"/>
              <a:defRPr sz="2400">
                <a:solidFill>
                  <a:schemeClr val="tx1"/>
                </a:solidFill>
                <a:latin typeface="Tahoma" charset="0"/>
              </a:defRPr>
            </a:lvl2pPr>
            <a:lvl3pPr marL="1143000" indent="-228600" eaLnBrk="0" hangingPunct="0">
              <a:spcBef>
                <a:spcPct val="20000"/>
              </a:spcBef>
              <a:buClr>
                <a:schemeClr val="folHlink"/>
              </a:buClr>
              <a:buSzPct val="50000"/>
              <a:buFont typeface="Wingdings" pitchFamily="2" charset="2"/>
              <a:buChar char="n"/>
              <a:defRPr sz="2000">
                <a:solidFill>
                  <a:schemeClr val="tx1"/>
                </a:solidFill>
                <a:latin typeface="Tahoma"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9pPr>
          </a:lstStyle>
          <a:p>
            <a:pPr eaLnBrk="1" hangingPunct="1">
              <a:spcBef>
                <a:spcPts val="600"/>
              </a:spcBef>
              <a:buClrTx/>
              <a:buSzTx/>
              <a:buFontTx/>
              <a:buNone/>
              <a:defRPr/>
            </a:pPr>
            <a:endParaRPr lang="en-US" altLang="en-US" sz="1600" b="1" dirty="0" smtClean="0">
              <a:solidFill>
                <a:srgbClr val="333399"/>
              </a:solidFill>
              <a:latin typeface="+mn-lt"/>
              <a:cs typeface="Arial" charset="0"/>
            </a:endParaRPr>
          </a:p>
          <a:p>
            <a:pPr eaLnBrk="1" hangingPunct="1">
              <a:spcBef>
                <a:spcPts val="600"/>
              </a:spcBef>
              <a:buClrTx/>
              <a:buSzTx/>
              <a:buFontTx/>
              <a:buNone/>
              <a:defRPr/>
            </a:pPr>
            <a:r>
              <a:rPr lang="en-US" altLang="en-US" sz="2400" b="1" dirty="0" smtClean="0">
                <a:solidFill>
                  <a:srgbClr val="333399"/>
                </a:solidFill>
                <a:latin typeface="+mn-lt"/>
                <a:cs typeface="Arial" charset="0"/>
              </a:rPr>
              <a:t>Water 2012-2021</a:t>
            </a:r>
          </a:p>
          <a:p>
            <a:pPr eaLnBrk="1" hangingPunct="1">
              <a:spcBef>
                <a:spcPct val="0"/>
              </a:spcBef>
              <a:buClrTx/>
              <a:buSzTx/>
              <a:buFontTx/>
              <a:buNone/>
              <a:defRPr/>
            </a:pPr>
            <a:r>
              <a:rPr lang="en-US" altLang="en-US" sz="2400" dirty="0" smtClean="0">
                <a:solidFill>
                  <a:srgbClr val="000000"/>
                </a:solidFill>
                <a:latin typeface="+mn-lt"/>
                <a:cs typeface="Arial" charset="0"/>
              </a:rPr>
              <a:t>880 miles - water mains</a:t>
            </a:r>
          </a:p>
          <a:p>
            <a:pPr eaLnBrk="1" hangingPunct="1">
              <a:spcBef>
                <a:spcPct val="0"/>
              </a:spcBef>
              <a:buClrTx/>
              <a:buSzTx/>
              <a:buFontTx/>
              <a:buNone/>
              <a:defRPr/>
            </a:pPr>
            <a:r>
              <a:rPr lang="en-US" altLang="en-US" sz="2400" dirty="0" smtClean="0">
                <a:solidFill>
                  <a:srgbClr val="000000"/>
                </a:solidFill>
                <a:latin typeface="+mn-lt"/>
                <a:cs typeface="Arial" charset="0"/>
              </a:rPr>
              <a:t>4 designs - pump stations</a:t>
            </a:r>
          </a:p>
          <a:p>
            <a:pPr eaLnBrk="1" hangingPunct="1">
              <a:spcBef>
                <a:spcPct val="0"/>
              </a:spcBef>
              <a:buClrTx/>
              <a:buSzTx/>
              <a:buFontTx/>
              <a:buNone/>
              <a:defRPr/>
            </a:pPr>
            <a:r>
              <a:rPr lang="en-US" altLang="en-US" sz="2400" dirty="0" smtClean="0">
                <a:solidFill>
                  <a:srgbClr val="000000"/>
                </a:solidFill>
                <a:latin typeface="+mn-lt"/>
                <a:cs typeface="Arial" charset="0"/>
              </a:rPr>
              <a:t>3 conversions – pump stations</a:t>
            </a:r>
          </a:p>
          <a:p>
            <a:pPr eaLnBrk="1" hangingPunct="1">
              <a:spcBef>
                <a:spcPct val="0"/>
              </a:spcBef>
              <a:buClrTx/>
              <a:buSzTx/>
              <a:buFontTx/>
              <a:buNone/>
              <a:defRPr/>
            </a:pPr>
            <a:r>
              <a:rPr lang="en-US" altLang="en-US" sz="2400" dirty="0" smtClean="0">
                <a:solidFill>
                  <a:srgbClr val="000000"/>
                </a:solidFill>
                <a:latin typeface="+mn-lt"/>
                <a:cs typeface="Arial" charset="0"/>
              </a:rPr>
              <a:t>&gt; 200,000 install meters </a:t>
            </a:r>
          </a:p>
          <a:p>
            <a:pPr eaLnBrk="1" hangingPunct="1">
              <a:spcBef>
                <a:spcPct val="0"/>
              </a:spcBef>
              <a:buClrTx/>
              <a:buSzTx/>
              <a:buFontTx/>
              <a:buNone/>
              <a:defRPr/>
            </a:pPr>
            <a:endParaRPr lang="en-US" altLang="en-US" sz="2400" b="1" dirty="0" smtClean="0">
              <a:solidFill>
                <a:srgbClr val="000000"/>
              </a:solidFill>
              <a:latin typeface="+mn-lt"/>
              <a:cs typeface="Arial" charset="0"/>
            </a:endParaRPr>
          </a:p>
          <a:p>
            <a:pPr eaLnBrk="1" hangingPunct="1">
              <a:spcBef>
                <a:spcPct val="0"/>
              </a:spcBef>
              <a:buClrTx/>
              <a:buSzTx/>
              <a:buFontTx/>
              <a:buNone/>
              <a:defRPr/>
            </a:pPr>
            <a:r>
              <a:rPr lang="en-US" altLang="en-US" sz="2400" b="1" dirty="0" smtClean="0">
                <a:solidFill>
                  <a:srgbClr val="333399"/>
                </a:solidFill>
                <a:latin typeface="+mn-lt"/>
                <a:cs typeface="Arial" charset="0"/>
              </a:rPr>
              <a:t>Sewer 2012-2021</a:t>
            </a:r>
          </a:p>
          <a:p>
            <a:pPr eaLnBrk="1" hangingPunct="1">
              <a:spcBef>
                <a:spcPct val="0"/>
              </a:spcBef>
              <a:buClrTx/>
              <a:buSzTx/>
              <a:buFontTx/>
              <a:buNone/>
              <a:defRPr/>
            </a:pPr>
            <a:r>
              <a:rPr lang="en-US" altLang="en-US" sz="2400" dirty="0" smtClean="0">
                <a:solidFill>
                  <a:srgbClr val="000000"/>
                </a:solidFill>
                <a:latin typeface="+mn-lt"/>
                <a:cs typeface="Arial" charset="0"/>
              </a:rPr>
              <a:t>244 miles - sewer mains</a:t>
            </a:r>
          </a:p>
          <a:p>
            <a:pPr eaLnBrk="1" hangingPunct="1">
              <a:spcBef>
                <a:spcPct val="0"/>
              </a:spcBef>
              <a:buClrTx/>
              <a:buSzTx/>
              <a:buFontTx/>
              <a:buNone/>
              <a:defRPr/>
            </a:pPr>
            <a:r>
              <a:rPr lang="en-US" altLang="en-US" sz="2400" dirty="0" smtClean="0">
                <a:solidFill>
                  <a:srgbClr val="000000"/>
                </a:solidFill>
                <a:latin typeface="+mn-lt"/>
                <a:cs typeface="Arial" charset="0"/>
              </a:rPr>
              <a:t>455 miles – sewer lining</a:t>
            </a:r>
          </a:p>
          <a:p>
            <a:pPr eaLnBrk="1" hangingPunct="1">
              <a:spcBef>
                <a:spcPct val="0"/>
              </a:spcBef>
              <a:buClrTx/>
              <a:buSzTx/>
              <a:buFontTx/>
              <a:buNone/>
              <a:defRPr/>
            </a:pPr>
            <a:r>
              <a:rPr lang="en-US" altLang="en-US" sz="2400" dirty="0" smtClean="0">
                <a:solidFill>
                  <a:srgbClr val="000000"/>
                </a:solidFill>
                <a:latin typeface="+mn-lt"/>
                <a:cs typeface="Arial" charset="0"/>
              </a:rPr>
              <a:t>140,000 structure lining</a:t>
            </a:r>
          </a:p>
        </p:txBody>
      </p:sp>
      <p:pic>
        <p:nvPicPr>
          <p:cNvPr id="34821" name="Picture 102"/>
          <p:cNvPicPr>
            <a:picLocks noChangeAspect="1" noChangeArrowheads="1"/>
          </p:cNvPicPr>
          <p:nvPr/>
        </p:nvPicPr>
        <p:blipFill>
          <a:blip r:embed="rId3" cstate="print"/>
          <a:srcRect/>
          <a:stretch>
            <a:fillRect/>
          </a:stretch>
        </p:blipFill>
        <p:spPr bwMode="auto">
          <a:xfrm>
            <a:off x="609600" y="4229100"/>
            <a:ext cx="3514725" cy="2552700"/>
          </a:xfrm>
          <a:prstGeom prst="rect">
            <a:avLst/>
          </a:prstGeom>
          <a:noFill/>
          <a:ln w="9525">
            <a:noFill/>
            <a:miter lim="800000"/>
            <a:headEnd/>
            <a:tailEnd/>
          </a:ln>
          <a:effectLst/>
        </p:spPr>
      </p:pic>
      <p:pic>
        <p:nvPicPr>
          <p:cNvPr id="34822" name="Picture 9"/>
          <p:cNvPicPr>
            <a:picLocks noChangeAspect="1" noChangeArrowheads="1"/>
          </p:cNvPicPr>
          <p:nvPr/>
        </p:nvPicPr>
        <p:blipFill>
          <a:blip r:embed="rId4" cstate="print"/>
          <a:srcRect/>
          <a:stretch>
            <a:fillRect/>
          </a:stretch>
        </p:blipFill>
        <p:spPr bwMode="auto">
          <a:xfrm>
            <a:off x="609600" y="1563688"/>
            <a:ext cx="3514725" cy="2551112"/>
          </a:xfrm>
          <a:prstGeom prst="rect">
            <a:avLst/>
          </a:prstGeom>
          <a:noFill/>
          <a:ln w="9525">
            <a:noFill/>
            <a:miter lim="800000"/>
            <a:headEnd/>
            <a:tailEnd/>
          </a:ln>
          <a:effectLst/>
        </p:spPr>
      </p:pic>
      <p:sp>
        <p:nvSpPr>
          <p:cNvPr id="34823"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F7BA1E60-88A8-4B8A-9945-BC457A6562EB}" type="slidenum">
              <a:rPr lang="en-US" altLang="en-US" sz="800"/>
              <a:pPr algn="r"/>
              <a:t>24</a:t>
            </a:fld>
            <a:endParaRPr lang="en-US" altLang="en-US" sz="80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295400" y="2368550"/>
            <a:ext cx="6477000" cy="708025"/>
          </a:xfrm>
          <a:prstGeom prst="rect">
            <a:avLst/>
          </a:prstGeom>
          <a:noFill/>
          <a:ln w="9525">
            <a:noFill/>
            <a:miter lim="800000"/>
            <a:headEnd/>
            <a:tailEnd/>
          </a:ln>
        </p:spPr>
        <p:txBody>
          <a:bodyPr>
            <a:spAutoFit/>
          </a:bodyPr>
          <a:lstStyle/>
          <a:p>
            <a:pPr algn="ctr"/>
            <a:r>
              <a:rPr lang="en-US" altLang="en-US" sz="4000" b="1">
                <a:solidFill>
                  <a:srgbClr val="333399"/>
                </a:solidFill>
              </a:rPr>
              <a:t>Questions</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3657600" y="1535113"/>
            <a:ext cx="5448300" cy="369887"/>
          </a:xfrm>
          <a:prstGeom prst="rect">
            <a:avLst/>
          </a:prstGeom>
          <a:noFill/>
          <a:ln w="9525">
            <a:noFill/>
            <a:miter lim="800000"/>
            <a:headEnd/>
            <a:tailEnd/>
          </a:ln>
        </p:spPr>
        <p:txBody>
          <a:bodyPr>
            <a:spAutoFit/>
          </a:bodyPr>
          <a:lstStyle/>
          <a:p>
            <a:pPr algn="r" eaLnBrk="0" hangingPunct="0"/>
            <a:r>
              <a:rPr kumimoji="1" lang="en-US" altLang="en-US" b="1" i="1">
                <a:solidFill>
                  <a:srgbClr val="008000"/>
                </a:solidFill>
              </a:rPr>
              <a:t>Protecting public health &amp; safety</a:t>
            </a:r>
          </a:p>
        </p:txBody>
      </p:sp>
      <p:graphicFrame>
        <p:nvGraphicFramePr>
          <p:cNvPr id="13315" name="Picture Placeholder 6"/>
          <p:cNvGraphicFramePr>
            <a:graphicFrameLocks noChangeAspect="1"/>
          </p:cNvGraphicFramePr>
          <p:nvPr/>
        </p:nvGraphicFramePr>
        <p:xfrm>
          <a:off x="104775" y="911225"/>
          <a:ext cx="3352800" cy="2319338"/>
        </p:xfrm>
        <a:graphic>
          <a:graphicData uri="http://schemas.openxmlformats.org/presentationml/2006/ole">
            <p:oleObj spid="_x0000_s13315" name="Image" r:id="rId3" imgW="3049771" imgH="2109425" progId="">
              <p:embed/>
            </p:oleObj>
          </a:graphicData>
        </a:graphic>
      </p:graphicFrame>
      <p:sp>
        <p:nvSpPr>
          <p:cNvPr id="8196" name="Rectangle 4"/>
          <p:cNvSpPr txBox="1">
            <a:spLocks noChangeArrowheads="1"/>
          </p:cNvSpPr>
          <p:nvPr/>
        </p:nvSpPr>
        <p:spPr bwMode="auto">
          <a:xfrm>
            <a:off x="4953000" y="2057400"/>
            <a:ext cx="42672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Bef>
                <a:spcPct val="20000"/>
              </a:spcBef>
              <a:buFont typeface="Arial" pitchFamily="34" charset="0"/>
              <a:buChar char="•"/>
              <a:defRPr/>
            </a:pPr>
            <a:r>
              <a:rPr lang="en-US" sz="2600" dirty="0" smtClean="0"/>
              <a:t>2 Lake Intake Structures</a:t>
            </a:r>
          </a:p>
          <a:p>
            <a:pPr eaLnBrk="1" hangingPunct="1">
              <a:lnSpc>
                <a:spcPct val="90000"/>
              </a:lnSpc>
              <a:spcBef>
                <a:spcPct val="20000"/>
              </a:spcBef>
              <a:buFont typeface="Arial" pitchFamily="34" charset="0"/>
              <a:buChar char="•"/>
              <a:defRPr/>
            </a:pPr>
            <a:r>
              <a:rPr lang="en-US" sz="2600" dirty="0" smtClean="0"/>
              <a:t>2 Water Purification Plants</a:t>
            </a:r>
          </a:p>
          <a:p>
            <a:pPr lvl="1" eaLnBrk="1" hangingPunct="1">
              <a:lnSpc>
                <a:spcPct val="90000"/>
              </a:lnSpc>
              <a:spcBef>
                <a:spcPct val="20000"/>
              </a:spcBef>
              <a:buFont typeface="Arial" pitchFamily="34" charset="0"/>
              <a:buChar char="–"/>
              <a:defRPr/>
            </a:pPr>
            <a:r>
              <a:rPr lang="en-US" sz="1900" dirty="0" err="1" smtClean="0"/>
              <a:t>Jardine</a:t>
            </a:r>
            <a:r>
              <a:rPr lang="en-US" sz="1900" dirty="0" smtClean="0"/>
              <a:t>: 1.4 BGD rated capacity</a:t>
            </a:r>
          </a:p>
          <a:p>
            <a:pPr lvl="1" eaLnBrk="1" hangingPunct="1">
              <a:lnSpc>
                <a:spcPct val="90000"/>
              </a:lnSpc>
              <a:spcBef>
                <a:spcPct val="20000"/>
              </a:spcBef>
              <a:buFont typeface="Arial" pitchFamily="34" charset="0"/>
              <a:buChar char="–"/>
              <a:defRPr/>
            </a:pPr>
            <a:r>
              <a:rPr lang="en-US" sz="1900" dirty="0" smtClean="0"/>
              <a:t>South: 720 MGD rated capacity</a:t>
            </a:r>
          </a:p>
          <a:p>
            <a:pPr eaLnBrk="1" hangingPunct="1">
              <a:lnSpc>
                <a:spcPct val="90000"/>
              </a:lnSpc>
              <a:spcBef>
                <a:spcPct val="20000"/>
              </a:spcBef>
              <a:buFont typeface="Arial" pitchFamily="34" charset="0"/>
              <a:buChar char="•"/>
              <a:defRPr/>
            </a:pPr>
            <a:r>
              <a:rPr lang="en-US" sz="2600" dirty="0" smtClean="0"/>
              <a:t>12 Water Pumping Stations</a:t>
            </a:r>
          </a:p>
          <a:p>
            <a:pPr lvl="1" eaLnBrk="1" hangingPunct="1">
              <a:lnSpc>
                <a:spcPct val="90000"/>
              </a:lnSpc>
              <a:spcBef>
                <a:spcPct val="20000"/>
              </a:spcBef>
              <a:buFont typeface="Arial" pitchFamily="34" charset="0"/>
              <a:buChar char="–"/>
              <a:defRPr/>
            </a:pPr>
            <a:r>
              <a:rPr lang="en-US" sz="1900" dirty="0" smtClean="0"/>
              <a:t>8 Electric, 4 Steam</a:t>
            </a:r>
          </a:p>
          <a:p>
            <a:pPr lvl="1" eaLnBrk="1" hangingPunct="1">
              <a:lnSpc>
                <a:spcPct val="90000"/>
              </a:lnSpc>
              <a:spcBef>
                <a:spcPct val="20000"/>
              </a:spcBef>
              <a:buFont typeface="Arial" pitchFamily="34" charset="0"/>
              <a:buChar char="–"/>
              <a:defRPr/>
            </a:pPr>
            <a:r>
              <a:rPr lang="en-US" sz="1900" dirty="0" smtClean="0"/>
              <a:t>No elevated storage</a:t>
            </a:r>
          </a:p>
          <a:p>
            <a:pPr eaLnBrk="1" hangingPunct="1">
              <a:lnSpc>
                <a:spcPct val="90000"/>
              </a:lnSpc>
              <a:spcBef>
                <a:spcPct val="20000"/>
              </a:spcBef>
              <a:buFont typeface="Arial" pitchFamily="34" charset="0"/>
              <a:buChar char="•"/>
              <a:defRPr/>
            </a:pPr>
            <a:r>
              <a:rPr lang="en-US" sz="2600" dirty="0" smtClean="0"/>
              <a:t>4,349 Miles of Dist. Mains</a:t>
            </a:r>
          </a:p>
          <a:p>
            <a:pPr lvl="1" eaLnBrk="1" hangingPunct="1">
              <a:lnSpc>
                <a:spcPct val="90000"/>
              </a:lnSpc>
              <a:spcBef>
                <a:spcPct val="20000"/>
              </a:spcBef>
              <a:buFont typeface="Arial" pitchFamily="34" charset="0"/>
              <a:buChar char="–"/>
              <a:defRPr/>
            </a:pPr>
            <a:r>
              <a:rPr lang="en-US" sz="1900" dirty="0" smtClean="0"/>
              <a:t>48,243 Fire Hydrants</a:t>
            </a:r>
          </a:p>
          <a:p>
            <a:pPr lvl="1" eaLnBrk="1" hangingPunct="1">
              <a:lnSpc>
                <a:spcPct val="90000"/>
              </a:lnSpc>
              <a:spcBef>
                <a:spcPct val="20000"/>
              </a:spcBef>
              <a:buFont typeface="Arial" pitchFamily="34" charset="0"/>
              <a:buChar char="–"/>
              <a:defRPr/>
            </a:pPr>
            <a:r>
              <a:rPr lang="en-US" sz="1900" dirty="0" smtClean="0"/>
              <a:t>&gt; 600 miles of transmission mains </a:t>
            </a:r>
          </a:p>
          <a:p>
            <a:pPr lvl="2" eaLnBrk="1" hangingPunct="1">
              <a:lnSpc>
                <a:spcPct val="90000"/>
              </a:lnSpc>
              <a:spcBef>
                <a:spcPct val="20000"/>
              </a:spcBef>
              <a:buFont typeface="Arial" pitchFamily="34" charset="0"/>
              <a:buChar char="–"/>
              <a:defRPr/>
            </a:pPr>
            <a:r>
              <a:rPr lang="en-US" dirty="0" smtClean="0"/>
              <a:t>Ranging in size from 16-inch to 78-inch diameter</a:t>
            </a:r>
          </a:p>
          <a:p>
            <a:pPr marL="914400" lvl="2" indent="0" eaLnBrk="1" hangingPunct="1">
              <a:lnSpc>
                <a:spcPct val="90000"/>
              </a:lnSpc>
              <a:spcBef>
                <a:spcPct val="20000"/>
              </a:spcBef>
              <a:defRPr/>
            </a:pPr>
            <a:endParaRPr lang="en-US" dirty="0" smtClean="0"/>
          </a:p>
        </p:txBody>
      </p:sp>
      <p:graphicFrame>
        <p:nvGraphicFramePr>
          <p:cNvPr id="13317" name="Object 7"/>
          <p:cNvGraphicFramePr>
            <a:graphicFrameLocks noChangeAspect="1"/>
          </p:cNvGraphicFramePr>
          <p:nvPr/>
        </p:nvGraphicFramePr>
        <p:xfrm>
          <a:off x="152400" y="4533900"/>
          <a:ext cx="3355975" cy="2292350"/>
        </p:xfrm>
        <a:graphic>
          <a:graphicData uri="http://schemas.openxmlformats.org/presentationml/2006/ole">
            <p:oleObj spid="_x0000_s13317" name="Image" r:id="rId4" imgW="4892340" imgH="3342040" progId="">
              <p:embed/>
            </p:oleObj>
          </a:graphicData>
        </a:graphic>
      </p:graphicFrame>
      <p:pic>
        <p:nvPicPr>
          <p:cNvPr id="13318" name="Picture 38"/>
          <p:cNvPicPr>
            <a:picLocks noChangeAspect="1" noChangeArrowheads="1"/>
          </p:cNvPicPr>
          <p:nvPr/>
        </p:nvPicPr>
        <p:blipFill>
          <a:blip r:embed="rId5" cstate="print"/>
          <a:srcRect r="3889" b="6473"/>
          <a:stretch>
            <a:fillRect/>
          </a:stretch>
        </p:blipFill>
        <p:spPr bwMode="auto">
          <a:xfrm>
            <a:off x="1600200" y="2574925"/>
            <a:ext cx="3422650" cy="2308225"/>
          </a:xfrm>
          <a:prstGeom prst="rect">
            <a:avLst/>
          </a:prstGeom>
          <a:noFill/>
          <a:ln w="9525">
            <a:solidFill>
              <a:schemeClr val="tx1"/>
            </a:solidFill>
            <a:miter lim="800000"/>
            <a:headEnd/>
            <a:tailEnd/>
          </a:ln>
          <a:effectLst/>
        </p:spPr>
      </p:pic>
      <p:sp>
        <p:nvSpPr>
          <p:cNvPr id="13319" name="Title 2"/>
          <p:cNvSpPr>
            <a:spLocks noGrp="1"/>
          </p:cNvSpPr>
          <p:nvPr>
            <p:ph type="title"/>
          </p:nvPr>
        </p:nvSpPr>
        <p:spPr>
          <a:xfrm>
            <a:off x="609600" y="381000"/>
            <a:ext cx="8334375" cy="1143000"/>
          </a:xfrm>
        </p:spPr>
        <p:txBody>
          <a:bodyPr/>
          <a:lstStyle/>
          <a:p>
            <a:r>
              <a:rPr lang="en-US" altLang="en-US" smtClean="0">
                <a:solidFill>
                  <a:srgbClr val="333399"/>
                </a:solidFill>
              </a:rPr>
              <a:t>Chicago Water System Overview</a:t>
            </a:r>
            <a:br>
              <a:rPr lang="en-US" altLang="en-US" smtClean="0">
                <a:solidFill>
                  <a:srgbClr val="333399"/>
                </a:solidFill>
              </a:rPr>
            </a:br>
            <a:endParaRPr lang="en-US" altLang="en-US" smtClean="0">
              <a:solidFill>
                <a:srgbClr val="333399"/>
              </a:solidFill>
            </a:endParaRPr>
          </a:p>
        </p:txBody>
      </p:sp>
      <p:sp>
        <p:nvSpPr>
          <p:cNvPr id="13320" name="Slide Number Placeholder 1"/>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algn="r"/>
            <a:fld id="{E7744E92-1456-4206-BE56-4AF0D8C22F6C}" type="slidenum">
              <a:rPr lang="en-US" altLang="en-US" sz="800"/>
              <a:pPr algn="r"/>
              <a:t>3</a:t>
            </a:fld>
            <a:endParaRPr lang="en-US" altLang="en-US" sz="80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txBox="1">
            <a:spLocks noChangeArrowheads="1"/>
          </p:cNvSpPr>
          <p:nvPr/>
        </p:nvSpPr>
        <p:spPr bwMode="auto">
          <a:xfrm>
            <a:off x="5067300" y="1509713"/>
            <a:ext cx="4076700" cy="54864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None/>
            </a:pPr>
            <a:endParaRPr lang="en-US" altLang="en-US" sz="2400">
              <a:solidFill>
                <a:schemeClr val="bg2"/>
              </a:solidFill>
              <a:latin typeface="Calibri" pitchFamily="34" charset="0"/>
              <a:cs typeface="Arial" charset="0"/>
            </a:endParaRPr>
          </a:p>
        </p:txBody>
      </p:sp>
      <p:pic>
        <p:nvPicPr>
          <p:cNvPr id="14339" name="Picture 2"/>
          <p:cNvPicPr>
            <a:picLocks noChangeAspect="1" noChangeArrowheads="1"/>
          </p:cNvPicPr>
          <p:nvPr/>
        </p:nvPicPr>
        <p:blipFill>
          <a:blip r:embed="rId2" cstate="print"/>
          <a:srcRect l="520" t="1242" b="584"/>
          <a:stretch>
            <a:fillRect/>
          </a:stretch>
        </p:blipFill>
        <p:spPr bwMode="auto">
          <a:xfrm>
            <a:off x="158750" y="990600"/>
            <a:ext cx="4946650" cy="5835650"/>
          </a:xfrm>
          <a:prstGeom prst="rect">
            <a:avLst/>
          </a:prstGeom>
          <a:noFill/>
          <a:ln w="9525">
            <a:noFill/>
            <a:miter lim="800000"/>
            <a:headEnd/>
            <a:tailEnd/>
          </a:ln>
        </p:spPr>
      </p:pic>
      <p:sp>
        <p:nvSpPr>
          <p:cNvPr id="14340" name="Title 2"/>
          <p:cNvSpPr>
            <a:spLocks noGrp="1"/>
          </p:cNvSpPr>
          <p:nvPr>
            <p:ph type="title"/>
          </p:nvPr>
        </p:nvSpPr>
        <p:spPr>
          <a:xfrm>
            <a:off x="609600" y="152400"/>
            <a:ext cx="8334375" cy="1143000"/>
          </a:xfrm>
        </p:spPr>
        <p:txBody>
          <a:bodyPr/>
          <a:lstStyle/>
          <a:p>
            <a:r>
              <a:rPr lang="en-US" altLang="en-US" smtClean="0"/>
              <a:t>Water Supply Area</a:t>
            </a:r>
            <a:br>
              <a:rPr lang="en-US" altLang="en-US" smtClean="0"/>
            </a:br>
            <a:endParaRPr lang="en-US" altLang="en-US" smtClean="0"/>
          </a:p>
        </p:txBody>
      </p:sp>
      <p:sp>
        <p:nvSpPr>
          <p:cNvPr id="14341" name="Slide Number Placeholder 1"/>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algn="r"/>
            <a:fld id="{0D702A91-53A0-4BA0-8E3D-9D5FFB575C9B}" type="slidenum">
              <a:rPr lang="en-US" altLang="en-US" sz="800"/>
              <a:pPr algn="r"/>
              <a:t>4</a:t>
            </a:fld>
            <a:endParaRPr lang="en-US" altLang="en-US" sz="800"/>
          </a:p>
        </p:txBody>
      </p:sp>
      <p:sp>
        <p:nvSpPr>
          <p:cNvPr id="14342" name="TextBox 8"/>
          <p:cNvSpPr txBox="1">
            <a:spLocks noChangeArrowheads="1"/>
          </p:cNvSpPr>
          <p:nvPr/>
        </p:nvSpPr>
        <p:spPr bwMode="auto">
          <a:xfrm>
            <a:off x="2306638" y="2392363"/>
            <a:ext cx="914400" cy="368300"/>
          </a:xfrm>
          <a:prstGeom prst="rect">
            <a:avLst/>
          </a:prstGeom>
          <a:noFill/>
          <a:ln w="9525">
            <a:noFill/>
            <a:miter lim="800000"/>
            <a:headEnd/>
            <a:tailEnd/>
          </a:ln>
        </p:spPr>
        <p:txBody>
          <a:bodyPr>
            <a:spAutoFit/>
          </a:bodyPr>
          <a:lstStyle/>
          <a:p>
            <a:r>
              <a:rPr lang="en-US" altLang="en-US">
                <a:solidFill>
                  <a:schemeClr val="bg1"/>
                </a:solidFill>
                <a:latin typeface="Calibri" pitchFamily="34" charset="0"/>
                <a:cs typeface="Arial" charset="0"/>
              </a:rPr>
              <a:t>42.5%</a:t>
            </a:r>
          </a:p>
        </p:txBody>
      </p:sp>
      <p:sp>
        <p:nvSpPr>
          <p:cNvPr id="10" name="Oval 9"/>
          <p:cNvSpPr/>
          <p:nvPr/>
        </p:nvSpPr>
        <p:spPr>
          <a:xfrm>
            <a:off x="228600" y="2209800"/>
            <a:ext cx="4495800" cy="3581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4" name="TextBox 3"/>
          <p:cNvSpPr txBox="1">
            <a:spLocks noChangeArrowheads="1"/>
          </p:cNvSpPr>
          <p:nvPr/>
        </p:nvSpPr>
        <p:spPr bwMode="auto">
          <a:xfrm>
            <a:off x="152400" y="990600"/>
            <a:ext cx="4930775" cy="246063"/>
          </a:xfrm>
          <a:prstGeom prst="rect">
            <a:avLst/>
          </a:prstGeom>
          <a:solidFill>
            <a:srgbClr val="3399FF"/>
          </a:solidFill>
          <a:ln w="9525">
            <a:noFill/>
            <a:miter lim="800000"/>
            <a:headEnd/>
            <a:tailEnd/>
          </a:ln>
        </p:spPr>
        <p:txBody>
          <a:bodyPr>
            <a:spAutoFit/>
          </a:bodyPr>
          <a:lstStyle/>
          <a:p>
            <a:pPr algn="ctr"/>
            <a:r>
              <a:rPr lang="en-US" altLang="en-US" sz="1000">
                <a:solidFill>
                  <a:schemeClr val="bg1"/>
                </a:solidFill>
                <a:latin typeface="Calibri" pitchFamily="34" charset="0"/>
                <a:cs typeface="Arial" charset="0"/>
              </a:rPr>
              <a:t>Suburban Consumers</a:t>
            </a:r>
          </a:p>
        </p:txBody>
      </p:sp>
      <p:graphicFrame>
        <p:nvGraphicFramePr>
          <p:cNvPr id="14" name="Table 13"/>
          <p:cNvGraphicFramePr>
            <a:graphicFrameLocks noGrp="1"/>
          </p:cNvGraphicFramePr>
          <p:nvPr/>
        </p:nvGraphicFramePr>
        <p:xfrm>
          <a:off x="4572000" y="1295400"/>
          <a:ext cx="4419600" cy="2662238"/>
        </p:xfrm>
        <a:graphic>
          <a:graphicData uri="http://schemas.openxmlformats.org/drawingml/2006/table">
            <a:tbl>
              <a:tblPr firstRow="1" bandRow="1">
                <a:tableStyleId>{5C22544A-7EE6-4342-B048-85BDC9FD1C3A}</a:tableStyleId>
              </a:tblPr>
              <a:tblGrid>
                <a:gridCol w="1921565"/>
                <a:gridCol w="1152940"/>
                <a:gridCol w="1345095"/>
              </a:tblGrid>
              <a:tr h="640330">
                <a:tc gridSpan="3">
                  <a:txBody>
                    <a:bodyPr/>
                    <a:lstStyle/>
                    <a:p>
                      <a:pPr algn="ctr"/>
                      <a:r>
                        <a:rPr lang="en-US" sz="1800" dirty="0" smtClean="0">
                          <a:solidFill>
                            <a:schemeClr val="tx1"/>
                          </a:solidFill>
                        </a:rPr>
                        <a:t>City &amp;</a:t>
                      </a:r>
                      <a:r>
                        <a:rPr lang="en-US" sz="1800" baseline="0" dirty="0" smtClean="0">
                          <a:solidFill>
                            <a:schemeClr val="tx1"/>
                          </a:solidFill>
                        </a:rPr>
                        <a:t> Suburban 2010  </a:t>
                      </a:r>
                    </a:p>
                    <a:p>
                      <a:pPr algn="ctr"/>
                      <a:r>
                        <a:rPr lang="en-US" sz="1800" baseline="0" dirty="0" smtClean="0">
                          <a:solidFill>
                            <a:schemeClr val="tx1"/>
                          </a:solidFill>
                        </a:rPr>
                        <a:t>Population Served by DWM</a:t>
                      </a:r>
                      <a:endParaRPr lang="en-US" sz="1800" dirty="0">
                        <a:solidFill>
                          <a:schemeClr val="tx1"/>
                        </a:solidFill>
                      </a:endParaRPr>
                    </a:p>
                  </a:txBody>
                  <a:tcPr marT="45703" marB="45703">
                    <a:solidFill>
                      <a:srgbClr val="00B0F0"/>
                    </a:solidFill>
                  </a:tcPr>
                </a:tc>
                <a:tc hMerge="1">
                  <a:txBody>
                    <a:bodyPr/>
                    <a:lstStyle/>
                    <a:p>
                      <a:endParaRPr lang="en-US" dirty="0"/>
                    </a:p>
                  </a:txBody>
                  <a:tcPr/>
                </a:tc>
                <a:tc hMerge="1">
                  <a:txBody>
                    <a:bodyPr/>
                    <a:lstStyle/>
                    <a:p>
                      <a:pPr algn="ctr"/>
                      <a:endParaRPr lang="en-US" dirty="0"/>
                    </a:p>
                  </a:txBody>
                  <a:tcPr/>
                </a:tc>
              </a:tr>
              <a:tr h="370715">
                <a:tc gridSpan="3">
                  <a:txBody>
                    <a:bodyPr/>
                    <a:lstStyle/>
                    <a:p>
                      <a:pPr algn="ctr"/>
                      <a:r>
                        <a:rPr lang="en-US" sz="1800" b="1" dirty="0" smtClean="0">
                          <a:solidFill>
                            <a:schemeClr val="tx1"/>
                          </a:solidFill>
                        </a:rPr>
                        <a:t>Total</a:t>
                      </a:r>
                      <a:r>
                        <a:rPr lang="en-US" sz="1800" b="1" baseline="0" dirty="0" smtClean="0">
                          <a:solidFill>
                            <a:schemeClr val="tx1"/>
                          </a:solidFill>
                        </a:rPr>
                        <a:t> Population of IL 12.83M</a:t>
                      </a:r>
                      <a:endParaRPr lang="en-US" sz="1800" b="1" dirty="0">
                        <a:solidFill>
                          <a:schemeClr val="tx1"/>
                        </a:solidFill>
                      </a:endParaRPr>
                    </a:p>
                  </a:txBody>
                  <a:tcPr marT="45703" marB="45703">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txBody>
                  <a:tcPr marT="45700" marB="45700">
                    <a:solidFill>
                      <a:schemeClr val="accent1">
                        <a:lumMod val="60000"/>
                        <a:lumOff val="40000"/>
                      </a:schemeClr>
                    </a:solidFill>
                  </a:tcPr>
                </a:tc>
                <a:tc hMerge="1">
                  <a:txBody>
                    <a:bodyPr/>
                    <a:lstStyle/>
                    <a:p>
                      <a:pPr algn="ctr"/>
                      <a:endParaRPr lang="en-US" sz="1800" b="1" dirty="0">
                        <a:solidFill>
                          <a:schemeClr val="bg1"/>
                        </a:solidFill>
                      </a:endParaRPr>
                    </a:p>
                  </a:txBody>
                  <a:tcPr marT="45700" marB="45700">
                    <a:solidFill>
                      <a:schemeClr val="accent1">
                        <a:lumMod val="60000"/>
                        <a:lumOff val="40000"/>
                      </a:schemeClr>
                    </a:solidFill>
                  </a:tcPr>
                </a:tc>
              </a:tr>
              <a:tr h="640330">
                <a:tc>
                  <a:txBody>
                    <a:bodyPr/>
                    <a:lstStyle/>
                    <a:p>
                      <a:r>
                        <a:rPr lang="en-US" sz="1800" dirty="0" smtClean="0">
                          <a:solidFill>
                            <a:schemeClr val="tx1"/>
                          </a:solidFill>
                        </a:rPr>
                        <a:t>City  (Water</a:t>
                      </a:r>
                      <a:r>
                        <a:rPr lang="en-US" sz="1800" baseline="0" dirty="0" smtClean="0">
                          <a:solidFill>
                            <a:schemeClr val="tx1"/>
                          </a:solidFill>
                        </a:rPr>
                        <a:t> &amp; Sewer)</a:t>
                      </a:r>
                      <a:endParaRPr lang="en-US" sz="1800" dirty="0">
                        <a:solidFill>
                          <a:schemeClr val="tx1"/>
                        </a:solidFill>
                      </a:endParaRPr>
                    </a:p>
                  </a:txBody>
                  <a:tcPr marT="45703" marB="45703"/>
                </a:tc>
                <a:tc>
                  <a:txBody>
                    <a:bodyPr/>
                    <a:lstStyle/>
                    <a:p>
                      <a:pPr algn="ctr"/>
                      <a:r>
                        <a:rPr lang="en-US" sz="1800" kern="1200" dirty="0" smtClean="0">
                          <a:solidFill>
                            <a:schemeClr val="tx1"/>
                          </a:solidFill>
                          <a:latin typeface="+mn-lt"/>
                          <a:ea typeface="+mn-ea"/>
                          <a:cs typeface="+mn-cs"/>
                        </a:rPr>
                        <a:t>2.70M </a:t>
                      </a:r>
                      <a:endParaRPr lang="en-US" sz="1800" dirty="0">
                        <a:solidFill>
                          <a:schemeClr val="tx1"/>
                        </a:solidFill>
                      </a:endParaRPr>
                    </a:p>
                  </a:txBody>
                  <a:tcPr marT="45703" marB="45703"/>
                </a:tc>
                <a:tc>
                  <a:txBody>
                    <a:bodyPr/>
                    <a:lstStyle/>
                    <a:p>
                      <a:pPr algn="ctr"/>
                      <a:r>
                        <a:rPr lang="en-US" sz="1800" dirty="0" smtClean="0">
                          <a:solidFill>
                            <a:schemeClr val="tx1"/>
                          </a:solidFill>
                        </a:rPr>
                        <a:t>21% of IL</a:t>
                      </a:r>
                      <a:endParaRPr lang="en-US" sz="1800" dirty="0">
                        <a:solidFill>
                          <a:schemeClr val="tx1"/>
                        </a:solidFill>
                      </a:endParaRPr>
                    </a:p>
                  </a:txBody>
                  <a:tcPr marT="45703" marB="45703"/>
                </a:tc>
              </a:tr>
              <a:tr h="640148">
                <a:tc>
                  <a:txBody>
                    <a:bodyPr/>
                    <a:lstStyle/>
                    <a:p>
                      <a:r>
                        <a:rPr lang="en-US" sz="1800" dirty="0" smtClean="0">
                          <a:solidFill>
                            <a:schemeClr val="tx1"/>
                          </a:solidFill>
                        </a:rPr>
                        <a:t>Suburban (Water)</a:t>
                      </a:r>
                      <a:endParaRPr lang="en-US" sz="1800" dirty="0">
                        <a:solidFill>
                          <a:schemeClr val="tx1"/>
                        </a:solidFill>
                      </a:endParaRPr>
                    </a:p>
                  </a:txBody>
                  <a:tcPr marT="45703" marB="45703"/>
                </a:tc>
                <a:tc>
                  <a:txBody>
                    <a:bodyPr/>
                    <a:lstStyle/>
                    <a:p>
                      <a:pPr algn="ctr"/>
                      <a:r>
                        <a:rPr lang="en-US" sz="1800" kern="1200" dirty="0" smtClean="0">
                          <a:solidFill>
                            <a:schemeClr val="tx1"/>
                          </a:solidFill>
                          <a:latin typeface="+mn-lt"/>
                          <a:ea typeface="+mn-ea"/>
                          <a:cs typeface="+mn-cs"/>
                        </a:rPr>
                        <a:t>2.67</a:t>
                      </a:r>
                      <a:r>
                        <a:rPr lang="en-US" sz="1800" kern="1200" baseline="0" dirty="0" smtClean="0">
                          <a:solidFill>
                            <a:schemeClr val="tx1"/>
                          </a:solidFill>
                          <a:latin typeface="+mn-lt"/>
                          <a:ea typeface="+mn-ea"/>
                          <a:cs typeface="+mn-cs"/>
                        </a:rPr>
                        <a:t>M</a:t>
                      </a:r>
                      <a:endParaRPr lang="en-US" sz="1800" dirty="0">
                        <a:solidFill>
                          <a:schemeClr val="tx1"/>
                        </a:solidFill>
                      </a:endParaRPr>
                    </a:p>
                  </a:txBody>
                  <a:tcPr marT="45703" marB="45703"/>
                </a:tc>
                <a:tc>
                  <a:txBody>
                    <a:bodyPr/>
                    <a:lstStyle/>
                    <a:p>
                      <a:pPr algn="ctr"/>
                      <a:r>
                        <a:rPr lang="en-US" sz="1800" dirty="0" smtClean="0">
                          <a:solidFill>
                            <a:schemeClr val="tx1"/>
                          </a:solidFill>
                        </a:rPr>
                        <a:t>21% of IL</a:t>
                      </a:r>
                      <a:endParaRPr lang="en-US" sz="1800" dirty="0">
                        <a:solidFill>
                          <a:schemeClr val="tx1"/>
                        </a:solidFill>
                      </a:endParaRPr>
                    </a:p>
                  </a:txBody>
                  <a:tcPr marT="45703" marB="45703"/>
                </a:tc>
              </a:tr>
              <a:tr h="370715">
                <a:tc>
                  <a:txBody>
                    <a:bodyPr/>
                    <a:lstStyle/>
                    <a:p>
                      <a:r>
                        <a:rPr lang="en-US" sz="1800" dirty="0" smtClean="0">
                          <a:solidFill>
                            <a:schemeClr val="tx1"/>
                          </a:solidFill>
                        </a:rPr>
                        <a:t>Total  (Water)</a:t>
                      </a:r>
                      <a:endParaRPr lang="en-US" sz="1800" dirty="0">
                        <a:solidFill>
                          <a:schemeClr val="tx1"/>
                        </a:solidFill>
                      </a:endParaRPr>
                    </a:p>
                  </a:txBody>
                  <a:tcPr marT="45703" marB="45703"/>
                </a:tc>
                <a:tc>
                  <a:txBody>
                    <a:bodyPr/>
                    <a:lstStyle/>
                    <a:p>
                      <a:pPr algn="ctr"/>
                      <a:r>
                        <a:rPr lang="en-US" sz="1800" kern="1200" dirty="0" smtClean="0">
                          <a:solidFill>
                            <a:schemeClr val="tx1"/>
                          </a:solidFill>
                          <a:latin typeface="+mn-lt"/>
                          <a:ea typeface="+mn-ea"/>
                          <a:cs typeface="+mn-cs"/>
                        </a:rPr>
                        <a:t>5.37M </a:t>
                      </a:r>
                      <a:endParaRPr lang="en-US" sz="1800" dirty="0">
                        <a:solidFill>
                          <a:schemeClr val="tx1"/>
                        </a:solidFill>
                      </a:endParaRPr>
                    </a:p>
                  </a:txBody>
                  <a:tcPr marT="45703" marB="45703"/>
                </a:tc>
                <a:tc>
                  <a:txBody>
                    <a:bodyPr/>
                    <a:lstStyle/>
                    <a:p>
                      <a:pPr algn="ctr"/>
                      <a:r>
                        <a:rPr lang="en-US" sz="1800" dirty="0" smtClean="0">
                          <a:solidFill>
                            <a:schemeClr val="tx1"/>
                          </a:solidFill>
                        </a:rPr>
                        <a:t>42% of IL</a:t>
                      </a:r>
                      <a:endParaRPr lang="en-US" sz="1800" dirty="0">
                        <a:solidFill>
                          <a:schemeClr val="tx1"/>
                        </a:solidFill>
                      </a:endParaRPr>
                    </a:p>
                  </a:txBody>
                  <a:tcPr marT="45703" marB="45703"/>
                </a:tc>
              </a:tr>
            </a:tbl>
          </a:graphicData>
        </a:graphic>
      </p:graphicFrame>
      <p:sp>
        <p:nvSpPr>
          <p:cNvPr id="14367" name="TextBox 10"/>
          <p:cNvSpPr txBox="1">
            <a:spLocks noChangeArrowheads="1"/>
          </p:cNvSpPr>
          <p:nvPr/>
        </p:nvSpPr>
        <p:spPr bwMode="auto">
          <a:xfrm>
            <a:off x="1457325" y="2905125"/>
            <a:ext cx="2809875" cy="2124075"/>
          </a:xfrm>
          <a:prstGeom prst="rect">
            <a:avLst/>
          </a:prstGeom>
          <a:noFill/>
          <a:ln w="9525">
            <a:noFill/>
            <a:miter lim="800000"/>
            <a:headEnd/>
            <a:tailEnd/>
          </a:ln>
        </p:spPr>
        <p:txBody>
          <a:bodyPr>
            <a:spAutoFit/>
          </a:bodyPr>
          <a:lstStyle/>
          <a:p>
            <a:r>
              <a:rPr lang="en-US" altLang="en-US" sz="6600" b="1">
                <a:solidFill>
                  <a:srgbClr val="632523"/>
                </a:solidFill>
                <a:cs typeface="Arial" charset="0"/>
              </a:rPr>
              <a:t>42% of Ill.</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1"/>
          <p:cNvGrpSpPr>
            <a:grpSpLocks/>
          </p:cNvGrpSpPr>
          <p:nvPr/>
        </p:nvGrpSpPr>
        <p:grpSpPr bwMode="auto">
          <a:xfrm>
            <a:off x="4038600" y="609600"/>
            <a:ext cx="5257800" cy="6823075"/>
            <a:chOff x="-152400" y="0"/>
            <a:chExt cx="6216650" cy="8045451"/>
          </a:xfrm>
        </p:grpSpPr>
        <p:pic>
          <p:nvPicPr>
            <p:cNvPr id="15366" name="Picture 22" descr="ChicagoSewers_Sewer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0"/>
              <a:ext cx="6216650" cy="8045451"/>
            </a:xfrm>
            <a:prstGeom prst="rect">
              <a:avLst/>
            </a:prstGeom>
            <a:noFill/>
            <a:ln w="9525">
              <a:noFill/>
              <a:miter lim="800000"/>
              <a:headEnd/>
              <a:tailEnd/>
            </a:ln>
          </p:spPr>
        </p:pic>
        <p:sp>
          <p:nvSpPr>
            <p:cNvPr id="16" name="Text Box 9"/>
            <p:cNvSpPr txBox="1">
              <a:spLocks noChangeArrowheads="1"/>
            </p:cNvSpPr>
            <p:nvPr/>
          </p:nvSpPr>
          <p:spPr bwMode="auto">
            <a:xfrm>
              <a:off x="3455209" y="759994"/>
              <a:ext cx="1195655" cy="524134"/>
            </a:xfrm>
            <a:prstGeom prst="rect">
              <a:avLst/>
            </a:prstGeom>
            <a:noFill/>
            <a:ln w="9525">
              <a:noFill/>
              <a:miter lim="800000"/>
              <a:headEnd/>
              <a:tailEnd/>
            </a:ln>
            <a:effec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ct val="50000"/>
                </a:spcBef>
                <a:spcAft>
                  <a:spcPts val="0"/>
                </a:spcAft>
                <a:defRPr/>
              </a:pPr>
              <a:r>
                <a:rPr lang="en-US" sz="1400" b="1" dirty="0">
                  <a:solidFill>
                    <a:prstClr val="black"/>
                  </a:solidFill>
                  <a:effectLst>
                    <a:outerShdw blurRad="38100" dist="38100" dir="2700000" algn="tl">
                      <a:srgbClr val="FFFFFF"/>
                    </a:outerShdw>
                  </a:effectLst>
                  <a:latin typeface="Arial" charset="0"/>
                </a:rPr>
                <a:t>North Side WRP</a:t>
              </a:r>
            </a:p>
          </p:txBody>
        </p:sp>
        <p:sp>
          <p:nvSpPr>
            <p:cNvPr id="17" name="Text Box 10"/>
            <p:cNvSpPr txBox="1">
              <a:spLocks noChangeArrowheads="1"/>
            </p:cNvSpPr>
            <p:nvPr/>
          </p:nvSpPr>
          <p:spPr bwMode="auto">
            <a:xfrm>
              <a:off x="3010359" y="4219276"/>
              <a:ext cx="1084911" cy="544725"/>
            </a:xfrm>
            <a:prstGeom prst="rect">
              <a:avLst/>
            </a:prstGeom>
            <a:noFill/>
            <a:ln w="9525">
              <a:noFill/>
              <a:miter lim="800000"/>
              <a:headEnd/>
              <a:tailEnd/>
            </a:ln>
            <a:effec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ct val="50000"/>
                </a:spcBef>
                <a:spcAft>
                  <a:spcPts val="0"/>
                </a:spcAft>
                <a:defRPr/>
              </a:pPr>
              <a:r>
                <a:rPr lang="en-US" sz="1400" b="1" dirty="0">
                  <a:solidFill>
                    <a:prstClr val="black"/>
                  </a:solidFill>
                  <a:effectLst>
                    <a:outerShdw blurRad="38100" dist="38100" dir="2700000" algn="tl">
                      <a:srgbClr val="FFFFFF"/>
                    </a:outerShdw>
                  </a:effectLst>
                  <a:latin typeface="Arial" charset="0"/>
                </a:rPr>
                <a:t>Stickney  WRP</a:t>
              </a:r>
            </a:p>
          </p:txBody>
        </p:sp>
        <p:sp>
          <p:nvSpPr>
            <p:cNvPr id="18" name="Text Box 11"/>
            <p:cNvSpPr txBox="1">
              <a:spLocks noChangeArrowheads="1"/>
            </p:cNvSpPr>
            <p:nvPr/>
          </p:nvSpPr>
          <p:spPr bwMode="auto">
            <a:xfrm>
              <a:off x="4611446" y="6197881"/>
              <a:ext cx="1105558" cy="524134"/>
            </a:xfrm>
            <a:prstGeom prst="rect">
              <a:avLst/>
            </a:prstGeom>
            <a:noFill/>
            <a:ln w="9525">
              <a:noFill/>
              <a:miter lim="800000"/>
              <a:headEnd/>
              <a:tailEnd/>
            </a:ln>
            <a:effec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ct val="50000"/>
                </a:spcBef>
                <a:spcAft>
                  <a:spcPts val="0"/>
                </a:spcAft>
                <a:defRPr/>
              </a:pPr>
              <a:r>
                <a:rPr lang="en-US" sz="1400" b="1" dirty="0">
                  <a:solidFill>
                    <a:prstClr val="black"/>
                  </a:solidFill>
                  <a:effectLst>
                    <a:outerShdw blurRad="38100" dist="38100" dir="2700000" algn="tl">
                      <a:srgbClr val="FFFFFF"/>
                    </a:outerShdw>
                  </a:effectLst>
                  <a:latin typeface="Arial" charset="0"/>
                </a:rPr>
                <a:t>Calumet  WRP</a:t>
              </a:r>
            </a:p>
          </p:txBody>
        </p:sp>
        <p:sp>
          <p:nvSpPr>
            <p:cNvPr id="19" name="AutoShape 12"/>
            <p:cNvSpPr>
              <a:spLocks noChangeArrowheads="1"/>
            </p:cNvSpPr>
            <p:nvPr/>
          </p:nvSpPr>
          <p:spPr bwMode="auto">
            <a:xfrm>
              <a:off x="2706284" y="4065779"/>
              <a:ext cx="457990" cy="379997"/>
            </a:xfrm>
            <a:prstGeom prst="star5">
              <a:avLst/>
            </a:prstGeom>
            <a:solidFill>
              <a:srgbClr val="FFCC00"/>
            </a:solidFill>
            <a:ln w="19050">
              <a:solidFill>
                <a:srgbClr val="993300"/>
              </a:solid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a:solidFill>
                  <a:prstClr val="black"/>
                </a:solidFill>
              </a:endParaRPr>
            </a:p>
          </p:txBody>
        </p:sp>
        <p:sp>
          <p:nvSpPr>
            <p:cNvPr id="20" name="AutoShape 13"/>
            <p:cNvSpPr>
              <a:spLocks noChangeArrowheads="1"/>
            </p:cNvSpPr>
            <p:nvPr/>
          </p:nvSpPr>
          <p:spPr bwMode="auto">
            <a:xfrm>
              <a:off x="3164273" y="561572"/>
              <a:ext cx="456112" cy="379997"/>
            </a:xfrm>
            <a:prstGeom prst="star5">
              <a:avLst/>
            </a:prstGeom>
            <a:solidFill>
              <a:srgbClr val="FFCC00"/>
            </a:solidFill>
            <a:ln w="19050" algn="ctr">
              <a:solidFill>
                <a:srgbClr val="993300"/>
              </a:solid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a:solidFill>
                  <a:prstClr val="black"/>
                </a:solidFill>
              </a:endParaRPr>
            </a:p>
          </p:txBody>
        </p:sp>
        <p:sp>
          <p:nvSpPr>
            <p:cNvPr id="21" name="AutoShape 14"/>
            <p:cNvSpPr>
              <a:spLocks noChangeArrowheads="1"/>
            </p:cNvSpPr>
            <p:nvPr/>
          </p:nvSpPr>
          <p:spPr bwMode="auto">
            <a:xfrm>
              <a:off x="4496949" y="6503001"/>
              <a:ext cx="457990" cy="381869"/>
            </a:xfrm>
            <a:prstGeom prst="star5">
              <a:avLst/>
            </a:prstGeom>
            <a:solidFill>
              <a:srgbClr val="FFCC00"/>
            </a:solidFill>
            <a:ln w="19050" algn="ctr">
              <a:solidFill>
                <a:srgbClr val="993300"/>
              </a:solid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a:solidFill>
                  <a:prstClr val="black"/>
                </a:solidFill>
              </a:endParaRPr>
            </a:p>
          </p:txBody>
        </p:sp>
      </p:grpSp>
      <p:sp>
        <p:nvSpPr>
          <p:cNvPr id="22" name="TextBox 21"/>
          <p:cNvSpPr txBox="1"/>
          <p:nvPr/>
        </p:nvSpPr>
        <p:spPr>
          <a:xfrm>
            <a:off x="381000" y="2133600"/>
            <a:ext cx="4191000" cy="3694113"/>
          </a:xfrm>
          <a:prstGeom prst="rect">
            <a:avLst/>
          </a:prstGeom>
          <a:noFill/>
        </p:spPr>
        <p:txBody>
          <a:bodyPr>
            <a:spAutoFit/>
          </a:bodyPr>
          <a:lstStyle/>
          <a:p>
            <a:pPr>
              <a:lnSpc>
                <a:spcPct val="90000"/>
              </a:lnSpc>
              <a:buFont typeface="Arial" charset="0"/>
              <a:buChar char="•"/>
              <a:defRPr/>
            </a:pPr>
            <a:r>
              <a:rPr lang="en-US" sz="2400" dirty="0">
                <a:latin typeface="Tahoma" pitchFamily="34" charset="0"/>
              </a:rPr>
              <a:t>Combined Sewer System</a:t>
            </a:r>
          </a:p>
          <a:p>
            <a:pPr>
              <a:lnSpc>
                <a:spcPct val="90000"/>
              </a:lnSpc>
              <a:buFont typeface="Arial" charset="0"/>
              <a:buChar char="•"/>
              <a:defRPr/>
            </a:pPr>
            <a:r>
              <a:rPr lang="en-US" sz="2400" dirty="0">
                <a:latin typeface="Tahoma" pitchFamily="34" charset="0"/>
              </a:rPr>
              <a:t>188 square miles of drainage area</a:t>
            </a:r>
          </a:p>
          <a:p>
            <a:pPr>
              <a:lnSpc>
                <a:spcPct val="90000"/>
              </a:lnSpc>
              <a:buFont typeface="Arial" charset="0"/>
              <a:buChar char="•"/>
              <a:defRPr/>
            </a:pPr>
            <a:r>
              <a:rPr lang="en-US" sz="2400" dirty="0">
                <a:latin typeface="Tahoma" pitchFamily="34" charset="0"/>
              </a:rPr>
              <a:t>4,600 miles of sewer</a:t>
            </a:r>
          </a:p>
          <a:p>
            <a:pPr>
              <a:lnSpc>
                <a:spcPct val="90000"/>
              </a:lnSpc>
              <a:buFont typeface="Arial" charset="0"/>
              <a:buChar char="•"/>
              <a:defRPr/>
            </a:pPr>
            <a:r>
              <a:rPr lang="en-US" sz="2400" dirty="0">
                <a:latin typeface="Tahoma" pitchFamily="34" charset="0"/>
              </a:rPr>
              <a:t>250,000 catch basins </a:t>
            </a:r>
          </a:p>
          <a:p>
            <a:pPr>
              <a:lnSpc>
                <a:spcPct val="90000"/>
              </a:lnSpc>
              <a:buFont typeface="Arial" charset="0"/>
              <a:buChar char="•"/>
              <a:defRPr/>
            </a:pPr>
            <a:r>
              <a:rPr lang="en-US" sz="2400" dirty="0">
                <a:latin typeface="Tahoma" pitchFamily="34" charset="0"/>
              </a:rPr>
              <a:t>125,000 manholes</a:t>
            </a:r>
          </a:p>
          <a:p>
            <a:pPr>
              <a:lnSpc>
                <a:spcPct val="90000"/>
              </a:lnSpc>
              <a:buFont typeface="Arial" charset="0"/>
              <a:buChar char="•"/>
              <a:defRPr/>
            </a:pPr>
            <a:r>
              <a:rPr lang="en-US" sz="2400" dirty="0">
                <a:latin typeface="Tahoma" pitchFamily="34" charset="0"/>
              </a:rPr>
              <a:t>200 Combined Sewer Overflows (CSOs)</a:t>
            </a:r>
          </a:p>
          <a:p>
            <a:pPr>
              <a:lnSpc>
                <a:spcPct val="90000"/>
              </a:lnSpc>
              <a:buFont typeface="Arial" charset="0"/>
              <a:buChar char="•"/>
              <a:defRPr/>
            </a:pPr>
            <a:r>
              <a:rPr lang="en-US" sz="2400" dirty="0">
                <a:latin typeface="Tahoma" pitchFamily="34" charset="0"/>
              </a:rPr>
              <a:t>Sewer diameters 8-inches to 21.5-feet </a:t>
            </a:r>
          </a:p>
          <a:p>
            <a:pPr fontAlgn="auto">
              <a:spcBef>
                <a:spcPts val="0"/>
              </a:spcBef>
              <a:spcAft>
                <a:spcPts val="0"/>
              </a:spcAft>
              <a:defRPr/>
            </a:pPr>
            <a:endParaRPr lang="en-US" dirty="0">
              <a:latin typeface="+mn-lt"/>
            </a:endParaRPr>
          </a:p>
        </p:txBody>
      </p:sp>
      <p:sp>
        <p:nvSpPr>
          <p:cNvPr id="15364" name="Title 1"/>
          <p:cNvSpPr>
            <a:spLocks noGrp="1"/>
          </p:cNvSpPr>
          <p:nvPr>
            <p:ph type="title"/>
          </p:nvPr>
        </p:nvSpPr>
        <p:spPr>
          <a:xfrm>
            <a:off x="838200" y="76200"/>
            <a:ext cx="8105775" cy="1143000"/>
          </a:xfrm>
        </p:spPr>
        <p:txBody>
          <a:bodyPr/>
          <a:lstStyle/>
          <a:p>
            <a:r>
              <a:rPr lang="en-US" altLang="en-US" smtClean="0"/>
              <a:t/>
            </a:r>
            <a:br>
              <a:rPr lang="en-US" altLang="en-US" smtClean="0"/>
            </a:br>
            <a:r>
              <a:rPr lang="en-US" altLang="en-US" smtClean="0"/>
              <a:t>Sewer System Overview </a:t>
            </a:r>
          </a:p>
        </p:txBody>
      </p:sp>
      <p:sp>
        <p:nvSpPr>
          <p:cNvPr id="15365" name="Slide Number Placeholder 2"/>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algn="r"/>
            <a:fld id="{3C3425AE-CB9D-4F54-A146-13F36F983172}" type="slidenum">
              <a:rPr lang="en-US" altLang="en-US" sz="800"/>
              <a:pPr algn="r"/>
              <a:t>5</a:t>
            </a:fld>
            <a:endParaRPr lang="en-US" altLang="en-US" sz="80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265113" y="4210050"/>
            <a:ext cx="2495550" cy="2495550"/>
          </a:xfrm>
          <a:prstGeom prst="rect">
            <a:avLst/>
          </a:prstGeom>
          <a:solidFill>
            <a:schemeClr val="tx2">
              <a:lumMod val="20000"/>
              <a:lumOff val="80000"/>
            </a:schemeClr>
          </a:solidFill>
          <a:ln>
            <a:noFill/>
          </a:ln>
          <a:effectLst/>
        </p:spPr>
      </p:pic>
      <p:sp>
        <p:nvSpPr>
          <p:cNvPr id="4" name="Rectangle 3"/>
          <p:cNvSpPr/>
          <p:nvPr/>
        </p:nvSpPr>
        <p:spPr>
          <a:xfrm>
            <a:off x="4648200" y="4800600"/>
            <a:ext cx="3962400" cy="1219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lumMod val="95000"/>
                    <a:lumOff val="5000"/>
                  </a:schemeClr>
                </a:solidFill>
              </a:rPr>
              <a:t>Cost per shower = $0.13 in 2012</a:t>
            </a:r>
          </a:p>
          <a:p>
            <a:pPr algn="ctr" fontAlgn="auto">
              <a:spcBef>
                <a:spcPts val="0"/>
              </a:spcBef>
              <a:spcAft>
                <a:spcPts val="0"/>
              </a:spcAft>
              <a:defRPr/>
            </a:pPr>
            <a:r>
              <a:rPr lang="en-US" sz="2000" dirty="0">
                <a:solidFill>
                  <a:schemeClr val="tx1">
                    <a:lumMod val="95000"/>
                    <a:lumOff val="5000"/>
                  </a:schemeClr>
                </a:solidFill>
              </a:rPr>
              <a:t>                            $0.19 in 2015</a:t>
            </a:r>
          </a:p>
        </p:txBody>
      </p:sp>
      <p:sp>
        <p:nvSpPr>
          <p:cNvPr id="6" name="Left Arrow 5"/>
          <p:cNvSpPr/>
          <p:nvPr/>
        </p:nvSpPr>
        <p:spPr>
          <a:xfrm>
            <a:off x="3429000" y="5187950"/>
            <a:ext cx="1219200" cy="374650"/>
          </a:xfrm>
          <a:prstGeom prst="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5" name="Table 4"/>
          <p:cNvGraphicFramePr>
            <a:graphicFrameLocks noGrp="1"/>
          </p:cNvGraphicFramePr>
          <p:nvPr/>
        </p:nvGraphicFramePr>
        <p:xfrm>
          <a:off x="304800" y="1600200"/>
          <a:ext cx="8458199" cy="2514600"/>
        </p:xfrm>
        <a:graphic>
          <a:graphicData uri="http://schemas.openxmlformats.org/drawingml/2006/table">
            <a:tbl>
              <a:tblPr/>
              <a:tblGrid>
                <a:gridCol w="1379367"/>
                <a:gridCol w="919578"/>
                <a:gridCol w="1149473"/>
                <a:gridCol w="1053682"/>
                <a:gridCol w="1053682"/>
                <a:gridCol w="1020156"/>
                <a:gridCol w="962683"/>
                <a:gridCol w="919578"/>
              </a:tblGrid>
              <a:tr h="991517">
                <a:tc>
                  <a:txBody>
                    <a:bodyPr/>
                    <a:lstStyle/>
                    <a:p>
                      <a:pPr algn="ctr" fontAlgn="b"/>
                      <a:r>
                        <a:rPr lang="en-US" sz="1800" b="1" i="1" u="none" strike="noStrike" dirty="0">
                          <a:solidFill>
                            <a:srgbClr val="000000"/>
                          </a:solidFill>
                          <a:effectLst/>
                          <a:latin typeface="Calibri"/>
                        </a:rPr>
                        <a:t>January 1</a:t>
                      </a:r>
                    </a:p>
                  </a:txBody>
                  <a:tcPr marL="9526" marR="9526"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1" u="none" strike="noStrike" dirty="0">
                          <a:solidFill>
                            <a:srgbClr val="000000"/>
                          </a:solidFill>
                          <a:effectLst/>
                          <a:latin typeface="Calibri"/>
                        </a:rPr>
                        <a:t>Water Rate Increase</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1" u="none" strike="noStrike" dirty="0">
                          <a:solidFill>
                            <a:srgbClr val="000000"/>
                          </a:solidFill>
                          <a:effectLst/>
                          <a:latin typeface="Calibri"/>
                        </a:rPr>
                        <a:t>Sewer </a:t>
                      </a:r>
                      <a:r>
                        <a:rPr lang="en-US" sz="1800" b="1" i="1" u="none" strike="noStrike" dirty="0" smtClean="0">
                          <a:solidFill>
                            <a:srgbClr val="000000"/>
                          </a:solidFill>
                          <a:effectLst/>
                          <a:latin typeface="Calibri"/>
                        </a:rPr>
                        <a:t>Rate                 </a:t>
                      </a:r>
                      <a:r>
                        <a:rPr lang="en-US" sz="1800" b="1" i="1" u="none" strike="noStrike" dirty="0">
                          <a:solidFill>
                            <a:srgbClr val="000000"/>
                          </a:solidFill>
                          <a:effectLst/>
                          <a:latin typeface="Calibri"/>
                        </a:rPr>
                        <a:t>(as a % of water)</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1" u="none" strike="noStrike" dirty="0">
                          <a:solidFill>
                            <a:srgbClr val="000000"/>
                          </a:solidFill>
                          <a:effectLst/>
                          <a:latin typeface="Calibri"/>
                        </a:rPr>
                        <a:t>Avg. Total Annual Bill</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1" u="none" strike="noStrike" dirty="0">
                          <a:solidFill>
                            <a:srgbClr val="000000"/>
                          </a:solidFill>
                          <a:effectLst/>
                          <a:latin typeface="Calibri"/>
                        </a:rPr>
                        <a:t>Annual Increase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1" u="none" strike="noStrike" dirty="0">
                          <a:solidFill>
                            <a:srgbClr val="000000"/>
                          </a:solidFill>
                          <a:effectLst/>
                          <a:latin typeface="Calibri"/>
                        </a:rPr>
                        <a:t>Daily Increase</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1" u="none" strike="noStrike" dirty="0">
                          <a:solidFill>
                            <a:srgbClr val="000000"/>
                          </a:solidFill>
                          <a:effectLst/>
                          <a:latin typeface="Calibri"/>
                        </a:rPr>
                        <a:t>Cost Per 1,000 Gallons</a:t>
                      </a: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1" u="none" strike="noStrike" dirty="0">
                          <a:solidFill>
                            <a:srgbClr val="000000"/>
                          </a:solidFill>
                          <a:effectLst/>
                          <a:latin typeface="Calibri"/>
                        </a:rPr>
                        <a:t>Cost Per Shower</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79138">
                <a:tc>
                  <a:txBody>
                    <a:bodyPr/>
                    <a:lstStyle/>
                    <a:p>
                      <a:pPr algn="ctr" fontAlgn="b"/>
                      <a:r>
                        <a:rPr lang="en-US" sz="1800" b="0" i="1" u="none" strike="noStrike" dirty="0">
                          <a:solidFill>
                            <a:srgbClr val="000000"/>
                          </a:solidFill>
                          <a:effectLst/>
                          <a:latin typeface="Calibri"/>
                        </a:rPr>
                        <a:t>2012</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25%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89%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431.30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91.70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0.30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$2.51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$0.13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r>
              <a:tr h="379138">
                <a:tc>
                  <a:txBody>
                    <a:bodyPr/>
                    <a:lstStyle/>
                    <a:p>
                      <a:pPr algn="ctr" fontAlgn="b"/>
                      <a:r>
                        <a:rPr lang="en-US" sz="1800" b="0" i="1" u="none" strike="noStrike" dirty="0">
                          <a:solidFill>
                            <a:srgbClr val="000000"/>
                          </a:solidFill>
                          <a:effectLst/>
                          <a:latin typeface="Calibri"/>
                        </a:rPr>
                        <a:t>2013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15%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92%</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503.80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72.60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0.20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$2.88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$0.14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r>
              <a:tr h="379138">
                <a:tc>
                  <a:txBody>
                    <a:bodyPr/>
                    <a:lstStyle/>
                    <a:p>
                      <a:pPr algn="ctr" fontAlgn="b"/>
                      <a:r>
                        <a:rPr lang="en-US" sz="1800" b="0" i="1" u="none" strike="noStrike" dirty="0">
                          <a:solidFill>
                            <a:srgbClr val="000000"/>
                          </a:solidFill>
                          <a:effectLst/>
                          <a:latin typeface="Calibri"/>
                        </a:rPr>
                        <a:t>2014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15%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96%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591.40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87.90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0.20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$3.31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c>
                  <a:txBody>
                    <a:bodyPr/>
                    <a:lstStyle/>
                    <a:p>
                      <a:pPr algn="ctr" fontAlgn="b"/>
                      <a:r>
                        <a:rPr lang="en-US" sz="1800" b="0" i="1" u="none" strike="noStrike" dirty="0">
                          <a:solidFill>
                            <a:srgbClr val="000000"/>
                          </a:solidFill>
                          <a:effectLst/>
                          <a:latin typeface="Calibri"/>
                        </a:rPr>
                        <a:t>$0.17</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rgbClr val="C0C0C0"/>
                      </a:fgClr>
                      <a:bgClr>
                        <a:schemeClr val="bg1"/>
                      </a:bgClr>
                    </a:pattFill>
                  </a:tcPr>
                </a:tc>
              </a:tr>
              <a:tr h="385669">
                <a:tc>
                  <a:txBody>
                    <a:bodyPr/>
                    <a:lstStyle/>
                    <a:p>
                      <a:pPr algn="ctr" fontAlgn="b"/>
                      <a:r>
                        <a:rPr lang="en-US" sz="1800" b="0" i="1" u="none" strike="noStrike">
                          <a:solidFill>
                            <a:srgbClr val="000000"/>
                          </a:solidFill>
                          <a:effectLst/>
                          <a:latin typeface="Calibri"/>
                        </a:rPr>
                        <a:t>2015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1" u="none" strike="noStrike">
                          <a:solidFill>
                            <a:srgbClr val="000000"/>
                          </a:solidFill>
                          <a:effectLst/>
                          <a:latin typeface="Calibri"/>
                        </a:rPr>
                        <a:t>15%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1" u="none" strike="noStrike" dirty="0">
                          <a:solidFill>
                            <a:srgbClr val="000000"/>
                          </a:solidFill>
                          <a:effectLst/>
                          <a:latin typeface="Calibri"/>
                        </a:rPr>
                        <a:t>100%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694.10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102.60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1" u="none" strike="noStrike" dirty="0">
                          <a:solidFill>
                            <a:srgbClr val="000000"/>
                          </a:solidFill>
                          <a:effectLst/>
                          <a:latin typeface="Calibri"/>
                        </a:rPr>
                        <a:t>$</a:t>
                      </a:r>
                      <a:r>
                        <a:rPr lang="en-US" sz="1800" b="0" i="1" u="none" strike="noStrike" dirty="0" smtClean="0">
                          <a:solidFill>
                            <a:srgbClr val="000000"/>
                          </a:solidFill>
                          <a:effectLst/>
                          <a:latin typeface="Calibri"/>
                        </a:rPr>
                        <a:t>0.30</a:t>
                      </a:r>
                      <a:endParaRPr lang="en-US" sz="1800" b="0" i="1" u="none" strike="noStrike" dirty="0">
                        <a:solidFill>
                          <a:srgbClr val="000000"/>
                        </a:solidFill>
                        <a:effectLst/>
                        <a:latin typeface="Calibri"/>
                      </a:endParaRP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1" u="none" strike="noStrike" dirty="0">
                          <a:solidFill>
                            <a:srgbClr val="000000"/>
                          </a:solidFill>
                          <a:effectLst/>
                          <a:latin typeface="Calibri"/>
                        </a:rPr>
                        <a:t>$3.81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1" u="none" strike="noStrike" dirty="0">
                          <a:solidFill>
                            <a:srgbClr val="000000"/>
                          </a:solidFill>
                          <a:effectLst/>
                          <a:latin typeface="Calibri"/>
                        </a:rPr>
                        <a:t>$0.19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448" name="Title 1"/>
          <p:cNvSpPr>
            <a:spLocks noGrp="1"/>
          </p:cNvSpPr>
          <p:nvPr>
            <p:ph type="title"/>
          </p:nvPr>
        </p:nvSpPr>
        <p:spPr>
          <a:xfrm>
            <a:off x="762000" y="304800"/>
            <a:ext cx="7010400" cy="1143000"/>
          </a:xfrm>
        </p:spPr>
        <p:txBody>
          <a:bodyPr/>
          <a:lstStyle/>
          <a:p>
            <a:r>
              <a:rPr lang="en-US" altLang="en-US" smtClean="0">
                <a:solidFill>
                  <a:srgbClr val="333399"/>
                </a:solidFill>
              </a:rPr>
              <a:t>2012-2015 Rate Increase</a:t>
            </a:r>
          </a:p>
        </p:txBody>
      </p:sp>
      <p:sp>
        <p:nvSpPr>
          <p:cNvPr id="16449" name="Slide Number Placeholder 6"/>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algn="r"/>
            <a:fld id="{A5506A02-D612-4A17-9B4B-8FACA4EFF620}" type="slidenum">
              <a:rPr lang="en-US" altLang="en-US" sz="800"/>
              <a:pPr algn="r"/>
              <a:t>6</a:t>
            </a:fld>
            <a:endParaRPr lang="en-US" altLang="en-US" sz="80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762000" y="304800"/>
            <a:ext cx="7315200" cy="1143000"/>
          </a:xfrm>
        </p:spPr>
        <p:txBody>
          <a:bodyPr/>
          <a:lstStyle/>
          <a:p>
            <a:pPr eaLnBrk="1" hangingPunct="1"/>
            <a:r>
              <a:rPr lang="en-US" altLang="en-US" smtClean="0">
                <a:solidFill>
                  <a:srgbClr val="333399"/>
                </a:solidFill>
              </a:rPr>
              <a:t>Projected Water CIP Spending</a:t>
            </a:r>
          </a:p>
        </p:txBody>
      </p:sp>
      <p:sp>
        <p:nvSpPr>
          <p:cNvPr id="9" name="TextBox 8"/>
          <p:cNvSpPr txBox="1"/>
          <p:nvPr/>
        </p:nvSpPr>
        <p:spPr>
          <a:xfrm>
            <a:off x="4572000" y="5330825"/>
            <a:ext cx="1657350" cy="3079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Pay-go Funds</a:t>
            </a:r>
          </a:p>
        </p:txBody>
      </p:sp>
      <p:sp>
        <p:nvSpPr>
          <p:cNvPr id="3" name="Rectangle 2"/>
          <p:cNvSpPr/>
          <p:nvPr/>
        </p:nvSpPr>
        <p:spPr bwMode="auto">
          <a:xfrm>
            <a:off x="1143000" y="5429250"/>
            <a:ext cx="304800" cy="228600"/>
          </a:xfrm>
          <a:prstGeom prst="rect">
            <a:avLst/>
          </a:prstGeom>
          <a:solidFill>
            <a:srgbClr val="0070C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11" name="TextBox 10"/>
          <p:cNvSpPr txBox="1"/>
          <p:nvPr/>
        </p:nvSpPr>
        <p:spPr>
          <a:xfrm>
            <a:off x="1905000" y="5343525"/>
            <a:ext cx="1905000" cy="3079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Bond Proceeds</a:t>
            </a:r>
          </a:p>
        </p:txBody>
      </p:sp>
      <p:sp>
        <p:nvSpPr>
          <p:cNvPr id="12" name="Rectangle 11"/>
          <p:cNvSpPr/>
          <p:nvPr/>
        </p:nvSpPr>
        <p:spPr bwMode="auto">
          <a:xfrm>
            <a:off x="1143000" y="6096000"/>
            <a:ext cx="304800" cy="228600"/>
          </a:xfrm>
          <a:prstGeom prst="rect">
            <a:avLst/>
          </a:prstGeom>
          <a:pattFill prst="wdUpDiag">
            <a:fgClr>
              <a:srgbClr val="00B0F0"/>
            </a:fgClr>
            <a:bgClr>
              <a:schemeClr val="bg1"/>
            </a:bgClr>
          </a:patt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14" name="TextBox 13"/>
          <p:cNvSpPr txBox="1"/>
          <p:nvPr/>
        </p:nvSpPr>
        <p:spPr>
          <a:xfrm>
            <a:off x="1947863" y="5953125"/>
            <a:ext cx="1676400" cy="5238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Projected Bond</a:t>
            </a:r>
          </a:p>
          <a:p>
            <a:pPr fontAlgn="auto">
              <a:spcBef>
                <a:spcPts val="0"/>
              </a:spcBef>
              <a:spcAft>
                <a:spcPts val="0"/>
              </a:spcAft>
              <a:defRPr/>
            </a:pPr>
            <a:r>
              <a:rPr lang="en-US" sz="1400" b="1" kern="0" dirty="0">
                <a:solidFill>
                  <a:sysClr val="windowText" lastClr="000000"/>
                </a:solidFill>
                <a:latin typeface="Tahoma" pitchFamily="34" charset="0"/>
              </a:rPr>
              <a:t>Proceeds</a:t>
            </a:r>
          </a:p>
        </p:txBody>
      </p:sp>
      <p:sp>
        <p:nvSpPr>
          <p:cNvPr id="15" name="Rectangle 14"/>
          <p:cNvSpPr/>
          <p:nvPr/>
        </p:nvSpPr>
        <p:spPr bwMode="auto">
          <a:xfrm>
            <a:off x="4114800" y="5410200"/>
            <a:ext cx="304800" cy="228600"/>
          </a:xfrm>
          <a:prstGeom prst="rect">
            <a:avLst/>
          </a:prstGeom>
          <a:solidFill>
            <a:srgbClr val="BF9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16" name="Rectangle 15"/>
          <p:cNvSpPr/>
          <p:nvPr/>
        </p:nvSpPr>
        <p:spPr bwMode="auto">
          <a:xfrm>
            <a:off x="4114800" y="6100763"/>
            <a:ext cx="304800" cy="228600"/>
          </a:xfrm>
          <a:prstGeom prst="rect">
            <a:avLst/>
          </a:prstGeom>
          <a:pattFill prst="wdUpDiag">
            <a:fgClr>
              <a:srgbClr val="BF9000"/>
            </a:fgClr>
            <a:bgClr>
              <a:schemeClr val="bg1"/>
            </a:bgClr>
          </a:patt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17" name="TextBox 16"/>
          <p:cNvSpPr txBox="1"/>
          <p:nvPr/>
        </p:nvSpPr>
        <p:spPr>
          <a:xfrm>
            <a:off x="4648200" y="6016625"/>
            <a:ext cx="1657350" cy="5238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Projected Pay-go Funds</a:t>
            </a:r>
          </a:p>
        </p:txBody>
      </p:sp>
      <p:sp>
        <p:nvSpPr>
          <p:cNvPr id="19" name="Rectangle 18"/>
          <p:cNvSpPr/>
          <p:nvPr/>
        </p:nvSpPr>
        <p:spPr bwMode="auto">
          <a:xfrm>
            <a:off x="6553200" y="5429250"/>
            <a:ext cx="304800" cy="228600"/>
          </a:xfrm>
          <a:prstGeom prst="rect">
            <a:avLst/>
          </a:prstGeom>
          <a:solidFill>
            <a:srgbClr val="FF66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20" name="Rectangle 19"/>
          <p:cNvSpPr/>
          <p:nvPr/>
        </p:nvSpPr>
        <p:spPr bwMode="auto">
          <a:xfrm>
            <a:off x="6629400" y="6164263"/>
            <a:ext cx="304800" cy="228600"/>
          </a:xfrm>
          <a:prstGeom prst="rect">
            <a:avLst/>
          </a:prstGeom>
          <a:pattFill prst="wdUpDiag">
            <a:fgClr>
              <a:srgbClr val="FF6600"/>
            </a:fgClr>
            <a:bgClr>
              <a:schemeClr val="bg1"/>
            </a:bgClr>
          </a:patt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pic>
        <p:nvPicPr>
          <p:cNvPr id="17421" name="Picture 18"/>
          <p:cNvPicPr>
            <a:picLocks noChangeAspect="1" noChangeArrowheads="1"/>
          </p:cNvPicPr>
          <p:nvPr/>
        </p:nvPicPr>
        <p:blipFill>
          <a:blip r:embed="rId3" cstate="print"/>
          <a:srcRect/>
          <a:stretch>
            <a:fillRect/>
          </a:stretch>
        </p:blipFill>
        <p:spPr bwMode="auto">
          <a:xfrm>
            <a:off x="1485900" y="1730375"/>
            <a:ext cx="6172200" cy="3397250"/>
          </a:xfrm>
          <a:prstGeom prst="rect">
            <a:avLst/>
          </a:prstGeom>
          <a:noFill/>
          <a:ln w="9525">
            <a:noFill/>
            <a:miter lim="800000"/>
            <a:headEnd/>
            <a:tailEnd/>
          </a:ln>
          <a:effectLst/>
        </p:spPr>
      </p:pic>
      <p:sp>
        <p:nvSpPr>
          <p:cNvPr id="22" name="TextBox 21"/>
          <p:cNvSpPr txBox="1"/>
          <p:nvPr/>
        </p:nvSpPr>
        <p:spPr>
          <a:xfrm>
            <a:off x="7315200" y="5407025"/>
            <a:ext cx="1657350" cy="3079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IEPA Funds</a:t>
            </a:r>
          </a:p>
        </p:txBody>
      </p:sp>
      <p:sp>
        <p:nvSpPr>
          <p:cNvPr id="23" name="TextBox 22"/>
          <p:cNvSpPr txBox="1"/>
          <p:nvPr/>
        </p:nvSpPr>
        <p:spPr>
          <a:xfrm>
            <a:off x="7326313" y="6096000"/>
            <a:ext cx="1893887" cy="5238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Projected IEPA Funds</a:t>
            </a:r>
          </a:p>
        </p:txBody>
      </p:sp>
      <p:sp>
        <p:nvSpPr>
          <p:cNvPr id="17424"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135B86C7-8B09-4F9A-B39F-FAEBCD9D60D6}" type="slidenum">
              <a:rPr lang="en-US" altLang="en-US" sz="800"/>
              <a:pPr algn="r"/>
              <a:t>7</a:t>
            </a:fld>
            <a:endParaRPr lang="en-US" altLang="en-US" sz="80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49300" y="304800"/>
            <a:ext cx="7556500" cy="1143000"/>
          </a:xfrm>
        </p:spPr>
        <p:txBody>
          <a:bodyPr/>
          <a:lstStyle/>
          <a:p>
            <a:pPr eaLnBrk="1" hangingPunct="1"/>
            <a:r>
              <a:rPr lang="en-US" altLang="en-US" smtClean="0">
                <a:solidFill>
                  <a:srgbClr val="333399"/>
                </a:solidFill>
              </a:rPr>
              <a:t>Projected Sewer CIP Spending</a:t>
            </a:r>
          </a:p>
        </p:txBody>
      </p:sp>
      <p:sp>
        <p:nvSpPr>
          <p:cNvPr id="7" name="Rectangle 6"/>
          <p:cNvSpPr/>
          <p:nvPr/>
        </p:nvSpPr>
        <p:spPr bwMode="auto">
          <a:xfrm>
            <a:off x="1625600" y="5365750"/>
            <a:ext cx="304800" cy="228600"/>
          </a:xfrm>
          <a:prstGeom prst="rect">
            <a:avLst/>
          </a:prstGeom>
          <a:solidFill>
            <a:srgbClr val="3366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a:solidFill>
                <a:srgbClr val="F8F8F8"/>
              </a:solidFill>
            </a:endParaRPr>
          </a:p>
        </p:txBody>
      </p:sp>
      <p:sp>
        <p:nvSpPr>
          <p:cNvPr id="8" name="TextBox 10"/>
          <p:cNvSpPr txBox="1"/>
          <p:nvPr/>
        </p:nvSpPr>
        <p:spPr>
          <a:xfrm>
            <a:off x="2387600" y="5280025"/>
            <a:ext cx="1905000" cy="30797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fontAlgn="auto">
              <a:spcBef>
                <a:spcPts val="0"/>
              </a:spcBef>
              <a:spcAft>
                <a:spcPts val="0"/>
              </a:spcAft>
              <a:defRPr/>
            </a:pPr>
            <a:r>
              <a:rPr lang="en-US" sz="1400" b="1" kern="0" dirty="0">
                <a:solidFill>
                  <a:sysClr val="windowText" lastClr="000000"/>
                </a:solidFill>
              </a:rPr>
              <a:t>Bond Proceeds</a:t>
            </a:r>
          </a:p>
        </p:txBody>
      </p:sp>
      <p:sp>
        <p:nvSpPr>
          <p:cNvPr id="9" name="Rectangle 8"/>
          <p:cNvSpPr/>
          <p:nvPr/>
        </p:nvSpPr>
        <p:spPr bwMode="auto">
          <a:xfrm>
            <a:off x="1625600" y="6032500"/>
            <a:ext cx="304800" cy="228600"/>
          </a:xfrm>
          <a:prstGeom prst="rect">
            <a:avLst/>
          </a:prstGeom>
          <a:pattFill prst="wdUpDiag">
            <a:fgClr>
              <a:srgbClr val="336600"/>
            </a:fgClr>
            <a:bgClr>
              <a:schemeClr val="bg1"/>
            </a:bgClr>
          </a:patt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a:solidFill>
                <a:srgbClr val="F8F8F8"/>
              </a:solidFill>
            </a:endParaRPr>
          </a:p>
        </p:txBody>
      </p:sp>
      <p:sp>
        <p:nvSpPr>
          <p:cNvPr id="10" name="TextBox 13"/>
          <p:cNvSpPr txBox="1"/>
          <p:nvPr/>
        </p:nvSpPr>
        <p:spPr>
          <a:xfrm>
            <a:off x="2430463" y="5889625"/>
            <a:ext cx="1676400" cy="52387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fontAlgn="auto">
              <a:spcBef>
                <a:spcPts val="0"/>
              </a:spcBef>
              <a:spcAft>
                <a:spcPts val="0"/>
              </a:spcAft>
              <a:defRPr/>
            </a:pPr>
            <a:r>
              <a:rPr lang="en-US" sz="1400" b="1" kern="0" dirty="0">
                <a:solidFill>
                  <a:sysClr val="windowText" lastClr="000000"/>
                </a:solidFill>
              </a:rPr>
              <a:t>Projected Bond</a:t>
            </a:r>
          </a:p>
          <a:p>
            <a:pPr fontAlgn="auto">
              <a:spcBef>
                <a:spcPts val="0"/>
              </a:spcBef>
              <a:spcAft>
                <a:spcPts val="0"/>
              </a:spcAft>
              <a:defRPr/>
            </a:pPr>
            <a:r>
              <a:rPr lang="en-US" sz="1400" b="1" kern="0" dirty="0">
                <a:solidFill>
                  <a:sysClr val="windowText" lastClr="000000"/>
                </a:solidFill>
              </a:rPr>
              <a:t>Proceeds</a:t>
            </a:r>
          </a:p>
        </p:txBody>
      </p:sp>
      <p:pic>
        <p:nvPicPr>
          <p:cNvPr id="18439" name="Picture 12"/>
          <p:cNvPicPr>
            <a:picLocks noChangeAspect="1" noChangeArrowheads="1"/>
          </p:cNvPicPr>
          <p:nvPr/>
        </p:nvPicPr>
        <p:blipFill>
          <a:blip r:embed="rId3" cstate="print"/>
          <a:srcRect/>
          <a:stretch>
            <a:fillRect/>
          </a:stretch>
        </p:blipFill>
        <p:spPr bwMode="auto">
          <a:xfrm>
            <a:off x="1476375" y="1717675"/>
            <a:ext cx="6191250" cy="3421063"/>
          </a:xfrm>
          <a:prstGeom prst="rect">
            <a:avLst/>
          </a:prstGeom>
          <a:noFill/>
          <a:ln w="9525">
            <a:noFill/>
            <a:miter lim="800000"/>
            <a:headEnd/>
            <a:tailEnd/>
          </a:ln>
          <a:effectLst/>
        </p:spPr>
      </p:pic>
      <p:sp>
        <p:nvSpPr>
          <p:cNvPr id="14" name="TextBox 13"/>
          <p:cNvSpPr txBox="1"/>
          <p:nvPr/>
        </p:nvSpPr>
        <p:spPr>
          <a:xfrm>
            <a:off x="4572000" y="5330825"/>
            <a:ext cx="1657350" cy="3079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Pay-go Funds</a:t>
            </a:r>
          </a:p>
        </p:txBody>
      </p:sp>
      <p:sp>
        <p:nvSpPr>
          <p:cNvPr id="15" name="Rectangle 14"/>
          <p:cNvSpPr/>
          <p:nvPr/>
        </p:nvSpPr>
        <p:spPr bwMode="auto">
          <a:xfrm>
            <a:off x="4114800" y="5410200"/>
            <a:ext cx="304800" cy="228600"/>
          </a:xfrm>
          <a:prstGeom prst="rect">
            <a:avLst/>
          </a:prstGeom>
          <a:solidFill>
            <a:srgbClr val="BF9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16" name="Rectangle 15"/>
          <p:cNvSpPr/>
          <p:nvPr/>
        </p:nvSpPr>
        <p:spPr bwMode="auto">
          <a:xfrm>
            <a:off x="4114800" y="6100763"/>
            <a:ext cx="304800" cy="228600"/>
          </a:xfrm>
          <a:prstGeom prst="rect">
            <a:avLst/>
          </a:prstGeom>
          <a:pattFill prst="wdUpDiag">
            <a:fgClr>
              <a:srgbClr val="BF9000"/>
            </a:fgClr>
            <a:bgClr>
              <a:schemeClr val="bg1"/>
            </a:bgClr>
          </a:patt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17" name="TextBox 16"/>
          <p:cNvSpPr txBox="1"/>
          <p:nvPr/>
        </p:nvSpPr>
        <p:spPr>
          <a:xfrm>
            <a:off x="4648200" y="6016625"/>
            <a:ext cx="1657350" cy="5238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Projected Pay-go Funds</a:t>
            </a:r>
          </a:p>
        </p:txBody>
      </p:sp>
      <p:sp>
        <p:nvSpPr>
          <p:cNvPr id="18" name="Rectangle 17"/>
          <p:cNvSpPr/>
          <p:nvPr/>
        </p:nvSpPr>
        <p:spPr bwMode="auto">
          <a:xfrm>
            <a:off x="6553200" y="5429250"/>
            <a:ext cx="304800" cy="228600"/>
          </a:xfrm>
          <a:prstGeom prst="rect">
            <a:avLst/>
          </a:prstGeom>
          <a:solidFill>
            <a:srgbClr val="FF66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19" name="Rectangle 18"/>
          <p:cNvSpPr/>
          <p:nvPr/>
        </p:nvSpPr>
        <p:spPr bwMode="auto">
          <a:xfrm>
            <a:off x="6629400" y="6164263"/>
            <a:ext cx="304800" cy="228600"/>
          </a:xfrm>
          <a:prstGeom prst="rect">
            <a:avLst/>
          </a:prstGeom>
          <a:pattFill prst="wdUpDiag">
            <a:fgClr>
              <a:srgbClr val="FF6600"/>
            </a:fgClr>
            <a:bgClr>
              <a:schemeClr val="bg1"/>
            </a:bgClr>
          </a:patt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a:solidFill>
                <a:srgbClr val="F8F8F8"/>
              </a:solidFill>
            </a:endParaRPr>
          </a:p>
        </p:txBody>
      </p:sp>
      <p:sp>
        <p:nvSpPr>
          <p:cNvPr id="20" name="TextBox 19"/>
          <p:cNvSpPr txBox="1"/>
          <p:nvPr/>
        </p:nvSpPr>
        <p:spPr>
          <a:xfrm>
            <a:off x="7315200" y="5407025"/>
            <a:ext cx="1657350" cy="3079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IEPA Funds</a:t>
            </a:r>
          </a:p>
        </p:txBody>
      </p:sp>
      <p:sp>
        <p:nvSpPr>
          <p:cNvPr id="21" name="TextBox 20"/>
          <p:cNvSpPr txBox="1"/>
          <p:nvPr/>
        </p:nvSpPr>
        <p:spPr>
          <a:xfrm>
            <a:off x="7326313" y="6096000"/>
            <a:ext cx="1893887" cy="523875"/>
          </a:xfrm>
          <a:prstGeom prst="rect">
            <a:avLst/>
          </a:prstGeom>
          <a:noFill/>
        </p:spPr>
        <p:txBody>
          <a:bodyPr>
            <a:spAutoFit/>
          </a:bodyPr>
          <a:lstStyle/>
          <a:p>
            <a:pPr fontAlgn="auto">
              <a:spcBef>
                <a:spcPts val="0"/>
              </a:spcBef>
              <a:spcAft>
                <a:spcPts val="0"/>
              </a:spcAft>
              <a:defRPr/>
            </a:pPr>
            <a:r>
              <a:rPr lang="en-US" sz="1400" b="1" kern="0" dirty="0">
                <a:solidFill>
                  <a:sysClr val="windowText" lastClr="000000"/>
                </a:solidFill>
                <a:latin typeface="Tahoma" pitchFamily="34" charset="0"/>
              </a:rPr>
              <a:t>Projected IEPA Funds</a:t>
            </a:r>
          </a:p>
        </p:txBody>
      </p:sp>
      <p:sp>
        <p:nvSpPr>
          <p:cNvPr id="18448" name="Slide Number Placeholder 1"/>
          <p:cNvSpPr txBox="1">
            <a:spLocks/>
          </p:cNvSpPr>
          <p:nvPr/>
        </p:nvSpPr>
        <p:spPr bwMode="auto">
          <a:xfrm>
            <a:off x="7010400" y="6356350"/>
            <a:ext cx="2133600" cy="365125"/>
          </a:xfrm>
          <a:prstGeom prst="rect">
            <a:avLst/>
          </a:prstGeom>
          <a:noFill/>
          <a:ln w="9525">
            <a:noFill/>
            <a:miter lim="800000"/>
            <a:headEnd/>
            <a:tailEnd/>
          </a:ln>
        </p:spPr>
        <p:txBody>
          <a:bodyPr/>
          <a:lstStyle/>
          <a:p>
            <a:pPr algn="r"/>
            <a:fld id="{60238467-37FB-431A-8127-C326076E86CE}" type="slidenum">
              <a:rPr lang="en-US" altLang="en-US" sz="800"/>
              <a:pPr algn="r"/>
              <a:t>8</a:t>
            </a:fld>
            <a:endParaRPr lang="en-US" altLang="en-US" sz="80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nvGraphicFramePr>
        <p:xfrm>
          <a:off x="152400" y="1250950"/>
          <a:ext cx="8763000" cy="5378450"/>
        </p:xfrm>
        <a:graphic>
          <a:graphicData uri="http://schemas.openxmlformats.org/drawingml/2006/table">
            <a:tbl>
              <a:tblPr firstRow="1" bandRow="1">
                <a:tableStyleId>{5C22544A-7EE6-4342-B048-85BDC9FD1C3A}</a:tableStyleId>
              </a:tblPr>
              <a:tblGrid>
                <a:gridCol w="2362199"/>
                <a:gridCol w="1661639"/>
                <a:gridCol w="1595537"/>
                <a:gridCol w="1571812"/>
                <a:gridCol w="1571812"/>
              </a:tblGrid>
              <a:tr h="761948">
                <a:tc>
                  <a:txBody>
                    <a:bodyPr/>
                    <a:lstStyle/>
                    <a:p>
                      <a:endParaRPr lang="en-US" sz="1800" dirty="0"/>
                    </a:p>
                  </a:txBody>
                  <a:tcPr marT="45694" marB="45694">
                    <a:solidFill>
                      <a:srgbClr val="3366FF"/>
                    </a:solidFill>
                  </a:tcPr>
                </a:tc>
                <a:tc>
                  <a:txBody>
                    <a:bodyPr/>
                    <a:lstStyle/>
                    <a:p>
                      <a:pPr algn="ctr"/>
                      <a:r>
                        <a:rPr lang="en-US" sz="2000" dirty="0" smtClean="0"/>
                        <a:t>2011</a:t>
                      </a:r>
                    </a:p>
                    <a:p>
                      <a:pPr algn="ctr"/>
                      <a:r>
                        <a:rPr lang="en-US" sz="2000" dirty="0" smtClean="0"/>
                        <a:t>Completed</a:t>
                      </a:r>
                      <a:endParaRPr lang="en-US" sz="2000" dirty="0"/>
                    </a:p>
                  </a:txBody>
                  <a:tcPr marT="45694" marB="45694">
                    <a:solidFill>
                      <a:srgbClr val="3366FF"/>
                    </a:solidFill>
                  </a:tcPr>
                </a:tc>
                <a:tc>
                  <a:txBody>
                    <a:bodyPr/>
                    <a:lstStyle/>
                    <a:p>
                      <a:pPr algn="ctr"/>
                      <a:r>
                        <a:rPr lang="en-US" sz="2000" dirty="0" smtClean="0"/>
                        <a:t>2012</a:t>
                      </a:r>
                    </a:p>
                    <a:p>
                      <a:pPr algn="ctr"/>
                      <a:r>
                        <a:rPr lang="en-US" sz="2000" dirty="0" smtClean="0"/>
                        <a:t>Completed </a:t>
                      </a:r>
                      <a:endParaRPr lang="en-US" sz="2000" dirty="0"/>
                    </a:p>
                  </a:txBody>
                  <a:tcPr marT="45694" marB="45694">
                    <a:solidFill>
                      <a:srgbClr val="3366FF"/>
                    </a:solidFill>
                  </a:tcPr>
                </a:tc>
                <a:tc>
                  <a:txBody>
                    <a:bodyPr/>
                    <a:lstStyle/>
                    <a:p>
                      <a:pPr algn="ctr"/>
                      <a:r>
                        <a:rPr lang="en-US" sz="2000" dirty="0" smtClean="0"/>
                        <a:t>2013 Completed</a:t>
                      </a:r>
                      <a:endParaRPr lang="en-US" sz="2000" dirty="0"/>
                    </a:p>
                  </a:txBody>
                  <a:tcPr marT="45694" marB="45694">
                    <a:solidFill>
                      <a:srgbClr val="3366FF"/>
                    </a:solidFill>
                  </a:tcPr>
                </a:tc>
                <a:tc>
                  <a:txBody>
                    <a:bodyPr/>
                    <a:lstStyle/>
                    <a:p>
                      <a:pPr algn="ctr"/>
                      <a:r>
                        <a:rPr lang="en-US" sz="2200" dirty="0" smtClean="0"/>
                        <a:t>2014</a:t>
                      </a:r>
                    </a:p>
                    <a:p>
                      <a:pPr algn="ctr"/>
                      <a:r>
                        <a:rPr lang="en-US" sz="2200" dirty="0" smtClean="0"/>
                        <a:t>Targets</a:t>
                      </a:r>
                      <a:endParaRPr lang="en-US" sz="2200" dirty="0"/>
                    </a:p>
                  </a:txBody>
                  <a:tcPr marT="45694" marB="45694">
                    <a:solidFill>
                      <a:srgbClr val="3366FF"/>
                    </a:solidFill>
                  </a:tcPr>
                </a:tc>
              </a:tr>
              <a:tr h="640028">
                <a:tc>
                  <a:txBody>
                    <a:bodyPr/>
                    <a:lstStyle/>
                    <a:p>
                      <a:r>
                        <a:rPr lang="en-US" sz="1800" dirty="0" smtClean="0"/>
                        <a:t>Water Mains Replacement</a:t>
                      </a:r>
                      <a:endParaRPr lang="en-US" sz="1800" b="1" dirty="0"/>
                    </a:p>
                  </a:txBody>
                  <a:tcPr marT="45694" marB="45694">
                    <a:solidFill>
                      <a:srgbClr val="6699FF"/>
                    </a:solidFill>
                  </a:tcPr>
                </a:tc>
                <a:tc>
                  <a:txBody>
                    <a:bodyPr/>
                    <a:lstStyle/>
                    <a:p>
                      <a:pPr marL="0" algn="ctr" rtl="0" eaLnBrk="1" fontAlgn="t" latinLnBrk="0" hangingPunct="1">
                        <a:spcBef>
                          <a:spcPts val="0"/>
                        </a:spcBef>
                        <a:spcAft>
                          <a:spcPts val="0"/>
                        </a:spcAft>
                      </a:pPr>
                      <a:r>
                        <a:rPr lang="en-US" sz="1800" u="none" strike="noStrike" kern="1200" dirty="0">
                          <a:effectLst/>
                        </a:rPr>
                        <a:t>30 Miles</a:t>
                      </a:r>
                      <a:endParaRPr lang="en-US" sz="1800" b="1" i="0" u="none" strike="noStrike" dirty="0">
                        <a:solidFill>
                          <a:schemeClr val="tx1"/>
                        </a:solidFill>
                        <a:effectLst/>
                        <a:latin typeface="Calibri" pitchFamily="34" charset="0"/>
                        <a:cs typeface="Calibri" pitchFamily="34" charset="0"/>
                      </a:endParaRPr>
                    </a:p>
                  </a:txBody>
                  <a:tcPr marT="45703" marB="45703" anchor="ctr">
                    <a:solidFill>
                      <a:srgbClr val="6699FF"/>
                    </a:solidFill>
                  </a:tcPr>
                </a:tc>
                <a:tc>
                  <a:txBody>
                    <a:bodyPr/>
                    <a:lstStyle/>
                    <a:p>
                      <a:pPr algn="ctr"/>
                      <a:r>
                        <a:rPr lang="en-US" sz="1800" dirty="0" smtClean="0"/>
                        <a:t>70 Miles</a:t>
                      </a:r>
                      <a:endParaRPr lang="en-US" sz="1800" b="1" dirty="0" smtClean="0"/>
                    </a:p>
                  </a:txBody>
                  <a:tcPr marT="45694" marB="45694" anchor="ctr">
                    <a:solidFill>
                      <a:srgbClr val="6699FF"/>
                    </a:solidFill>
                  </a:tcPr>
                </a:tc>
                <a:tc>
                  <a:txBody>
                    <a:bodyPr/>
                    <a:lstStyle/>
                    <a:p>
                      <a:pPr algn="ctr"/>
                      <a:r>
                        <a:rPr lang="en-US" sz="1800" dirty="0" smtClean="0"/>
                        <a:t>75 Miles</a:t>
                      </a:r>
                      <a:endParaRPr lang="en-US" sz="1800" b="1" dirty="0" smtClean="0"/>
                    </a:p>
                  </a:txBody>
                  <a:tcPr marT="45694" marB="45694" anchor="ctr">
                    <a:solidFill>
                      <a:srgbClr val="6699FF"/>
                    </a:solidFill>
                  </a:tcPr>
                </a:tc>
                <a:tc>
                  <a:txBody>
                    <a:bodyPr/>
                    <a:lstStyle/>
                    <a:p>
                      <a:pPr algn="ctr"/>
                      <a:r>
                        <a:rPr lang="en-US" sz="1800" b="1" dirty="0" smtClean="0">
                          <a:solidFill>
                            <a:schemeClr val="bg1"/>
                          </a:solidFill>
                        </a:rPr>
                        <a:t>85 Miles</a:t>
                      </a:r>
                      <a:endParaRPr lang="en-US" sz="1800" b="1" i="0" dirty="0" smtClean="0">
                        <a:solidFill>
                          <a:schemeClr val="bg1"/>
                        </a:solidFill>
                      </a:endParaRPr>
                    </a:p>
                  </a:txBody>
                  <a:tcPr marT="45694" marB="45694" anchor="ctr">
                    <a:solidFill>
                      <a:srgbClr val="3366FF"/>
                    </a:solidFill>
                  </a:tcPr>
                </a:tc>
              </a:tr>
              <a:tr h="411910">
                <a:tc>
                  <a:txBody>
                    <a:bodyPr/>
                    <a:lstStyle/>
                    <a:p>
                      <a:pPr algn="r"/>
                      <a:r>
                        <a:rPr lang="en-US" sz="1600" dirty="0" smtClean="0"/>
                        <a:t>In-House Crews</a:t>
                      </a:r>
                      <a:endParaRPr lang="en-US" sz="1600" dirty="0"/>
                    </a:p>
                  </a:txBody>
                  <a:tcPr marT="45694" marB="45694">
                    <a:solidFill>
                      <a:srgbClr val="CCECFF"/>
                    </a:solidFill>
                  </a:tcPr>
                </a:tc>
                <a:tc>
                  <a:txBody>
                    <a:bodyPr/>
                    <a:lstStyle/>
                    <a:p>
                      <a:pPr marL="0" algn="r" rtl="0" eaLnBrk="1" fontAlgn="t" latinLnBrk="0" hangingPunct="1">
                        <a:spcBef>
                          <a:spcPts val="0"/>
                        </a:spcBef>
                        <a:spcAft>
                          <a:spcPts val="0"/>
                        </a:spcAft>
                      </a:pPr>
                      <a:r>
                        <a:rPr lang="en-US" sz="1600" kern="1200" dirty="0"/>
                        <a:t>18  </a:t>
                      </a:r>
                      <a:r>
                        <a:rPr lang="en-US" sz="1600" kern="1200" dirty="0" smtClean="0"/>
                        <a:t>(60</a:t>
                      </a:r>
                      <a:r>
                        <a:rPr lang="en-US" sz="1600" kern="1200" dirty="0"/>
                        <a:t>%)</a:t>
                      </a:r>
                      <a:endParaRPr lang="en-US" sz="1600" kern="1200" dirty="0">
                        <a:solidFill>
                          <a:schemeClr val="dk1"/>
                        </a:solidFill>
                        <a:latin typeface="+mn-lt"/>
                        <a:ea typeface="+mn-ea"/>
                        <a:cs typeface="+mn-cs"/>
                      </a:endParaRPr>
                    </a:p>
                  </a:txBody>
                  <a:tcPr marT="45703" marB="45703">
                    <a:solidFill>
                      <a:srgbClr val="CCECFF"/>
                    </a:solidFill>
                  </a:tcPr>
                </a:tc>
                <a:tc>
                  <a:txBody>
                    <a:bodyPr/>
                    <a:lstStyle/>
                    <a:p>
                      <a:pPr algn="r"/>
                      <a:r>
                        <a:rPr lang="en-US" sz="1600" kern="1200" dirty="0" smtClean="0"/>
                        <a:t>30 (42%)</a:t>
                      </a:r>
                      <a:endParaRPr lang="en-US" sz="1600" kern="1200" dirty="0">
                        <a:solidFill>
                          <a:schemeClr val="dk1"/>
                        </a:solidFill>
                        <a:latin typeface="+mn-lt"/>
                        <a:ea typeface="+mn-ea"/>
                        <a:cs typeface="+mn-cs"/>
                      </a:endParaRPr>
                    </a:p>
                  </a:txBody>
                  <a:tcPr marT="45694" marB="45694">
                    <a:solidFill>
                      <a:srgbClr val="CCECFF"/>
                    </a:solidFill>
                  </a:tcPr>
                </a:tc>
                <a:tc>
                  <a:txBody>
                    <a:bodyPr/>
                    <a:lstStyle/>
                    <a:p>
                      <a:pPr algn="r"/>
                      <a:r>
                        <a:rPr lang="en-US" sz="1600" kern="1200" dirty="0" smtClean="0"/>
                        <a:t>30 (40%)</a:t>
                      </a:r>
                      <a:endParaRPr lang="en-US" sz="1600" kern="1200" dirty="0">
                        <a:solidFill>
                          <a:schemeClr val="dk1"/>
                        </a:solidFill>
                        <a:latin typeface="+mn-lt"/>
                        <a:ea typeface="+mn-ea"/>
                        <a:cs typeface="+mn-cs"/>
                      </a:endParaRPr>
                    </a:p>
                  </a:txBody>
                  <a:tcPr marT="45694" marB="45694">
                    <a:solidFill>
                      <a:srgbClr val="CCECFF"/>
                    </a:solidFill>
                  </a:tcPr>
                </a:tc>
                <a:tc>
                  <a:txBody>
                    <a:bodyPr/>
                    <a:lstStyle/>
                    <a:p>
                      <a:pPr algn="r"/>
                      <a:r>
                        <a:rPr lang="en-US" sz="1800" b="1" kern="1200" dirty="0" smtClean="0">
                          <a:solidFill>
                            <a:schemeClr val="bg1"/>
                          </a:solidFill>
                        </a:rPr>
                        <a:t>35 (41%)</a:t>
                      </a:r>
                      <a:endParaRPr lang="en-US" sz="1800" b="1" i="0" kern="1200" dirty="0">
                        <a:solidFill>
                          <a:schemeClr val="bg1"/>
                        </a:solidFill>
                        <a:latin typeface="+mn-lt"/>
                        <a:ea typeface="+mn-ea"/>
                        <a:cs typeface="+mn-cs"/>
                      </a:endParaRPr>
                    </a:p>
                  </a:txBody>
                  <a:tcPr marT="45694" marB="45694">
                    <a:solidFill>
                      <a:srgbClr val="3366FF"/>
                    </a:solidFill>
                  </a:tcPr>
                </a:tc>
              </a:tr>
              <a:tr h="370989">
                <a:tc>
                  <a:txBody>
                    <a:bodyPr/>
                    <a:lstStyle/>
                    <a:p>
                      <a:pPr marL="0" algn="r" defTabSz="914400" rtl="0" eaLnBrk="1" latinLnBrk="0" hangingPunct="1"/>
                      <a:r>
                        <a:rPr lang="en-US" sz="1600" kern="1200" dirty="0" smtClean="0"/>
                        <a:t>Contractor *</a:t>
                      </a:r>
                      <a:endParaRPr lang="en-US" sz="1600" b="1" i="1" kern="1200" dirty="0">
                        <a:solidFill>
                          <a:schemeClr val="tx2">
                            <a:lumMod val="75000"/>
                          </a:schemeClr>
                        </a:solidFill>
                        <a:latin typeface="+mn-lt"/>
                        <a:ea typeface="+mn-ea"/>
                        <a:cs typeface="+mn-cs"/>
                      </a:endParaRPr>
                    </a:p>
                  </a:txBody>
                  <a:tcPr marT="45694" marB="45694">
                    <a:solidFill>
                      <a:srgbClr val="CCECFF"/>
                    </a:solidFill>
                  </a:tcPr>
                </a:tc>
                <a:tc>
                  <a:txBody>
                    <a:bodyPr/>
                    <a:lstStyle/>
                    <a:p>
                      <a:pPr marL="0" algn="r" defTabSz="914400" rtl="0" eaLnBrk="1" fontAlgn="t" latinLnBrk="0" hangingPunct="1">
                        <a:spcBef>
                          <a:spcPts val="0"/>
                        </a:spcBef>
                        <a:spcAft>
                          <a:spcPts val="0"/>
                        </a:spcAft>
                      </a:pPr>
                      <a:r>
                        <a:rPr lang="en-US" sz="1600" kern="1200" dirty="0"/>
                        <a:t>12  </a:t>
                      </a:r>
                      <a:r>
                        <a:rPr lang="en-US" sz="1600" kern="1200" dirty="0" smtClean="0"/>
                        <a:t>(40</a:t>
                      </a:r>
                      <a:r>
                        <a:rPr lang="en-US" sz="1600" kern="1200" dirty="0"/>
                        <a:t>%)</a:t>
                      </a:r>
                      <a:endParaRPr lang="en-US" sz="1600" b="1" i="1" kern="1200" dirty="0">
                        <a:solidFill>
                          <a:schemeClr val="tx2">
                            <a:lumMod val="75000"/>
                          </a:schemeClr>
                        </a:solidFill>
                        <a:latin typeface="+mn-lt"/>
                        <a:ea typeface="+mn-ea"/>
                        <a:cs typeface="+mn-cs"/>
                      </a:endParaRPr>
                    </a:p>
                  </a:txBody>
                  <a:tcPr marT="45703" marB="45703">
                    <a:solidFill>
                      <a:srgbClr val="CCECFF"/>
                    </a:solidFill>
                  </a:tcPr>
                </a:tc>
                <a:tc>
                  <a:txBody>
                    <a:bodyPr/>
                    <a:lstStyle/>
                    <a:p>
                      <a:pPr marL="0" algn="r" defTabSz="914400" rtl="0" eaLnBrk="1" latinLnBrk="0" hangingPunct="1"/>
                      <a:r>
                        <a:rPr lang="en-US" sz="1600" kern="1200" dirty="0" smtClean="0"/>
                        <a:t>40 (58%)</a:t>
                      </a:r>
                      <a:endParaRPr lang="en-US" sz="1600" b="1" i="1" kern="1200" dirty="0">
                        <a:solidFill>
                          <a:schemeClr val="tx2">
                            <a:lumMod val="75000"/>
                          </a:schemeClr>
                        </a:solidFill>
                        <a:latin typeface="+mn-lt"/>
                        <a:ea typeface="+mn-ea"/>
                        <a:cs typeface="+mn-cs"/>
                      </a:endParaRPr>
                    </a:p>
                  </a:txBody>
                  <a:tcPr marT="45694" marB="45694">
                    <a:solidFill>
                      <a:srgbClr val="CCECFF"/>
                    </a:solidFill>
                  </a:tcPr>
                </a:tc>
                <a:tc>
                  <a:txBody>
                    <a:bodyPr/>
                    <a:lstStyle/>
                    <a:p>
                      <a:pPr marL="0" algn="r" defTabSz="914400" rtl="0" eaLnBrk="1" latinLnBrk="0" hangingPunct="1"/>
                      <a:r>
                        <a:rPr lang="en-US" sz="1600" kern="1200" dirty="0" smtClean="0"/>
                        <a:t>45 (60%)</a:t>
                      </a:r>
                      <a:endParaRPr lang="en-US" sz="1600" b="1" i="1" kern="1200" dirty="0">
                        <a:solidFill>
                          <a:schemeClr val="tx2">
                            <a:lumMod val="75000"/>
                          </a:schemeClr>
                        </a:solidFill>
                        <a:latin typeface="+mn-lt"/>
                        <a:ea typeface="+mn-ea"/>
                        <a:cs typeface="+mn-cs"/>
                      </a:endParaRPr>
                    </a:p>
                  </a:txBody>
                  <a:tcPr marT="45694" marB="45694">
                    <a:solidFill>
                      <a:srgbClr val="CCECFF"/>
                    </a:solidFill>
                  </a:tcPr>
                </a:tc>
                <a:tc>
                  <a:txBody>
                    <a:bodyPr/>
                    <a:lstStyle/>
                    <a:p>
                      <a:pPr marL="0" algn="r" defTabSz="914400" rtl="0" eaLnBrk="1" latinLnBrk="0" hangingPunct="1"/>
                      <a:r>
                        <a:rPr lang="en-US" sz="1800" b="1" kern="1200" dirty="0" smtClean="0">
                          <a:solidFill>
                            <a:schemeClr val="bg1"/>
                          </a:solidFill>
                        </a:rPr>
                        <a:t>50 (59%)</a:t>
                      </a:r>
                      <a:endParaRPr lang="en-US" sz="1800" b="1" i="0" kern="1200" dirty="0">
                        <a:solidFill>
                          <a:schemeClr val="bg1"/>
                        </a:solidFill>
                        <a:latin typeface="+mn-lt"/>
                        <a:ea typeface="+mn-ea"/>
                        <a:cs typeface="+mn-cs"/>
                      </a:endParaRPr>
                    </a:p>
                  </a:txBody>
                  <a:tcPr marT="45694" marB="45694">
                    <a:solidFill>
                      <a:srgbClr val="3366FF"/>
                    </a:solidFill>
                  </a:tcPr>
                </a:tc>
              </a:tr>
              <a:tr h="640028">
                <a:tc>
                  <a:txBody>
                    <a:bodyPr/>
                    <a:lstStyle/>
                    <a:p>
                      <a:r>
                        <a:rPr lang="en-US" sz="1800" dirty="0" smtClean="0"/>
                        <a:t>Sewer </a:t>
                      </a:r>
                      <a:r>
                        <a:rPr lang="en-US" sz="1800" smtClean="0"/>
                        <a:t>Mains Replacement</a:t>
                      </a:r>
                      <a:endParaRPr lang="en-US" sz="1800" b="1" dirty="0"/>
                    </a:p>
                  </a:txBody>
                  <a:tcPr marT="45694" marB="45694">
                    <a:solidFill>
                      <a:srgbClr val="6699FF"/>
                    </a:solidFill>
                  </a:tcPr>
                </a:tc>
                <a:tc>
                  <a:txBody>
                    <a:bodyPr/>
                    <a:lstStyle/>
                    <a:p>
                      <a:pPr marL="0" algn="ctr" rtl="0" eaLnBrk="1" fontAlgn="t" latinLnBrk="0" hangingPunct="1">
                        <a:spcBef>
                          <a:spcPts val="0"/>
                        </a:spcBef>
                        <a:spcAft>
                          <a:spcPts val="0"/>
                        </a:spcAft>
                      </a:pPr>
                      <a:r>
                        <a:rPr lang="en-US" sz="1800" u="none" strike="noStrike" kern="1200" dirty="0">
                          <a:effectLst/>
                        </a:rPr>
                        <a:t>9 Miles</a:t>
                      </a:r>
                      <a:endParaRPr lang="en-US" sz="1800" b="0" i="0" u="none" strike="noStrike" dirty="0">
                        <a:effectLst/>
                        <a:latin typeface="+mn-lt"/>
                      </a:endParaRPr>
                    </a:p>
                  </a:txBody>
                  <a:tcPr marT="45703" marB="45703" anchor="ctr">
                    <a:solidFill>
                      <a:srgbClr val="6699FF"/>
                    </a:solidFill>
                  </a:tcPr>
                </a:tc>
                <a:tc>
                  <a:txBody>
                    <a:bodyPr/>
                    <a:lstStyle/>
                    <a:p>
                      <a:pPr algn="ctr"/>
                      <a:r>
                        <a:rPr lang="en-US" sz="1800" dirty="0" smtClean="0"/>
                        <a:t>17 Miles</a:t>
                      </a:r>
                      <a:endParaRPr lang="en-US" sz="1800" b="1" dirty="0" smtClean="0"/>
                    </a:p>
                  </a:txBody>
                  <a:tcPr marT="45694" marB="45694" anchor="ctr">
                    <a:solidFill>
                      <a:srgbClr val="6699FF"/>
                    </a:solidFill>
                  </a:tcPr>
                </a:tc>
                <a:tc>
                  <a:txBody>
                    <a:bodyPr/>
                    <a:lstStyle/>
                    <a:p>
                      <a:pPr algn="ctr"/>
                      <a:r>
                        <a:rPr lang="en-US" sz="1800" dirty="0" smtClean="0"/>
                        <a:t>17 Miles</a:t>
                      </a:r>
                      <a:endParaRPr lang="en-US" sz="1800" b="1" dirty="0" smtClean="0">
                        <a:solidFill>
                          <a:schemeClr val="tx1"/>
                        </a:solidFill>
                      </a:endParaRPr>
                    </a:p>
                  </a:txBody>
                  <a:tcPr marT="45694" marB="45694" anchor="ctr">
                    <a:solidFill>
                      <a:srgbClr val="6699FF"/>
                    </a:solidFill>
                  </a:tcPr>
                </a:tc>
                <a:tc>
                  <a:txBody>
                    <a:bodyPr/>
                    <a:lstStyle/>
                    <a:p>
                      <a:pPr algn="ctr"/>
                      <a:r>
                        <a:rPr lang="en-US" sz="1800" b="1" dirty="0" smtClean="0">
                          <a:solidFill>
                            <a:schemeClr val="bg1"/>
                          </a:solidFill>
                        </a:rPr>
                        <a:t>21 Miles</a:t>
                      </a:r>
                      <a:endParaRPr lang="en-US" sz="1800" b="1" i="0" dirty="0" smtClean="0">
                        <a:solidFill>
                          <a:schemeClr val="bg1"/>
                        </a:solidFill>
                      </a:endParaRPr>
                    </a:p>
                  </a:txBody>
                  <a:tcPr marT="45694" marB="45694" anchor="ctr">
                    <a:solidFill>
                      <a:srgbClr val="3366FF"/>
                    </a:solidFill>
                  </a:tcPr>
                </a:tc>
              </a:tr>
              <a:tr h="431264">
                <a:tc>
                  <a:txBody>
                    <a:bodyPr/>
                    <a:lstStyle/>
                    <a:p>
                      <a:pPr algn="r"/>
                      <a:r>
                        <a:rPr lang="en-US" sz="1600" dirty="0" smtClean="0"/>
                        <a:t>In-House Crews</a:t>
                      </a:r>
                      <a:endParaRPr lang="en-US" sz="1600" dirty="0"/>
                    </a:p>
                  </a:txBody>
                  <a:tcPr marT="45694" marB="45694">
                    <a:solidFill>
                      <a:srgbClr val="CCECFF"/>
                    </a:solidFill>
                  </a:tcPr>
                </a:tc>
                <a:tc>
                  <a:txBody>
                    <a:bodyPr/>
                    <a:lstStyle/>
                    <a:p>
                      <a:pPr marL="0" algn="r" rtl="0" eaLnBrk="1" fontAlgn="t" latinLnBrk="0" hangingPunct="1">
                        <a:spcBef>
                          <a:spcPts val="0"/>
                        </a:spcBef>
                        <a:spcAft>
                          <a:spcPts val="0"/>
                        </a:spcAft>
                      </a:pPr>
                      <a:r>
                        <a:rPr lang="en-US" sz="1600" u="none" strike="noStrike" kern="1200" dirty="0">
                          <a:effectLst/>
                        </a:rPr>
                        <a:t>7 (75%)</a:t>
                      </a:r>
                      <a:endParaRPr lang="en-US" sz="1600" b="0" i="0" u="none" strike="noStrike" dirty="0">
                        <a:effectLst/>
                        <a:latin typeface="Arial"/>
                      </a:endParaRPr>
                    </a:p>
                  </a:txBody>
                  <a:tcPr marT="45703" marB="45703">
                    <a:solidFill>
                      <a:srgbClr val="CCECFF"/>
                    </a:solidFill>
                  </a:tcPr>
                </a:tc>
                <a:tc>
                  <a:txBody>
                    <a:bodyPr/>
                    <a:lstStyle/>
                    <a:p>
                      <a:pPr algn="r"/>
                      <a:r>
                        <a:rPr lang="en-US" sz="1600" dirty="0" smtClean="0"/>
                        <a:t>10 (60%)</a:t>
                      </a:r>
                      <a:endParaRPr lang="en-US" sz="1600" dirty="0"/>
                    </a:p>
                  </a:txBody>
                  <a:tcPr marT="45694" marB="45694">
                    <a:solidFill>
                      <a:srgbClr val="CCECFF"/>
                    </a:solidFill>
                  </a:tcPr>
                </a:tc>
                <a:tc>
                  <a:txBody>
                    <a:bodyPr/>
                    <a:lstStyle/>
                    <a:p>
                      <a:pPr algn="r"/>
                      <a:r>
                        <a:rPr lang="en-US" sz="1600" dirty="0" smtClean="0"/>
                        <a:t>10 (60%)</a:t>
                      </a:r>
                      <a:endParaRPr lang="en-US" sz="1600" dirty="0">
                        <a:solidFill>
                          <a:schemeClr val="tx1"/>
                        </a:solidFill>
                      </a:endParaRPr>
                    </a:p>
                  </a:txBody>
                  <a:tcPr marT="45694" marB="45694">
                    <a:solidFill>
                      <a:srgbClr val="CCECFF"/>
                    </a:solidFill>
                  </a:tcPr>
                </a:tc>
                <a:tc>
                  <a:txBody>
                    <a:bodyPr/>
                    <a:lstStyle/>
                    <a:p>
                      <a:pPr algn="r"/>
                      <a:r>
                        <a:rPr lang="en-US" sz="1800" b="1" dirty="0" smtClean="0">
                          <a:solidFill>
                            <a:schemeClr val="bg1"/>
                          </a:solidFill>
                        </a:rPr>
                        <a:t>12 (57%)</a:t>
                      </a:r>
                      <a:endParaRPr lang="en-US" sz="1800" b="1" i="0" dirty="0">
                        <a:solidFill>
                          <a:schemeClr val="bg1"/>
                        </a:solidFill>
                      </a:endParaRPr>
                    </a:p>
                  </a:txBody>
                  <a:tcPr marT="45694" marB="45694">
                    <a:solidFill>
                      <a:srgbClr val="3366FF"/>
                    </a:solidFill>
                  </a:tcPr>
                </a:tc>
              </a:tr>
              <a:tr h="411910">
                <a:tc>
                  <a:txBody>
                    <a:bodyPr/>
                    <a:lstStyle/>
                    <a:p>
                      <a:pPr algn="r"/>
                      <a:r>
                        <a:rPr lang="en-US" sz="1600" dirty="0" smtClean="0"/>
                        <a:t>Contractor</a:t>
                      </a:r>
                      <a:endParaRPr lang="en-US" sz="1600" b="1" i="1" dirty="0">
                        <a:solidFill>
                          <a:schemeClr val="accent3">
                            <a:lumMod val="50000"/>
                          </a:schemeClr>
                        </a:solidFill>
                      </a:endParaRPr>
                    </a:p>
                  </a:txBody>
                  <a:tcPr marT="45694" marB="45694">
                    <a:solidFill>
                      <a:srgbClr val="CCECFF"/>
                    </a:solidFill>
                  </a:tcPr>
                </a:tc>
                <a:tc>
                  <a:txBody>
                    <a:bodyPr/>
                    <a:lstStyle/>
                    <a:p>
                      <a:pPr marL="0" algn="r" rtl="0" eaLnBrk="1" fontAlgn="t" latinLnBrk="0" hangingPunct="1">
                        <a:spcBef>
                          <a:spcPts val="0"/>
                        </a:spcBef>
                        <a:spcAft>
                          <a:spcPts val="0"/>
                        </a:spcAft>
                      </a:pPr>
                      <a:r>
                        <a:rPr lang="en-US" sz="1600" u="none" strike="noStrike" kern="1200" dirty="0">
                          <a:effectLst/>
                        </a:rPr>
                        <a:t>2 (25%)</a:t>
                      </a:r>
                      <a:endParaRPr lang="en-US" sz="1600" b="1" i="1" u="none" strike="noStrike" dirty="0">
                        <a:solidFill>
                          <a:schemeClr val="accent3">
                            <a:lumMod val="50000"/>
                          </a:schemeClr>
                        </a:solidFill>
                        <a:effectLst/>
                        <a:latin typeface="Arial"/>
                      </a:endParaRPr>
                    </a:p>
                  </a:txBody>
                  <a:tcPr marT="45703" marB="45703">
                    <a:solidFill>
                      <a:srgbClr val="CCECFF"/>
                    </a:solidFill>
                  </a:tcPr>
                </a:tc>
                <a:tc>
                  <a:txBody>
                    <a:bodyPr/>
                    <a:lstStyle/>
                    <a:p>
                      <a:pPr algn="r"/>
                      <a:r>
                        <a:rPr lang="en-US" sz="1600" dirty="0" smtClean="0"/>
                        <a:t>7 (40%)</a:t>
                      </a:r>
                      <a:endParaRPr lang="en-US" sz="1600" b="1" i="1" dirty="0">
                        <a:solidFill>
                          <a:schemeClr val="accent3">
                            <a:lumMod val="50000"/>
                          </a:schemeClr>
                        </a:solidFill>
                      </a:endParaRPr>
                    </a:p>
                  </a:txBody>
                  <a:tcPr marT="45694" marB="45694">
                    <a:solidFill>
                      <a:srgbClr val="CCECFF"/>
                    </a:solidFill>
                  </a:tcPr>
                </a:tc>
                <a:tc>
                  <a:txBody>
                    <a:bodyPr/>
                    <a:lstStyle/>
                    <a:p>
                      <a:pPr algn="r"/>
                      <a:r>
                        <a:rPr lang="en-US" sz="1600" dirty="0" smtClean="0"/>
                        <a:t>7 (40%)</a:t>
                      </a:r>
                      <a:endParaRPr lang="en-US" sz="1600" b="1" i="1" dirty="0">
                        <a:solidFill>
                          <a:schemeClr val="accent3">
                            <a:lumMod val="50000"/>
                          </a:schemeClr>
                        </a:solidFill>
                      </a:endParaRPr>
                    </a:p>
                  </a:txBody>
                  <a:tcPr marT="45694" marB="45694">
                    <a:solidFill>
                      <a:srgbClr val="CCECFF"/>
                    </a:solidFill>
                  </a:tcPr>
                </a:tc>
                <a:tc>
                  <a:txBody>
                    <a:bodyPr/>
                    <a:lstStyle/>
                    <a:p>
                      <a:pPr algn="r"/>
                      <a:r>
                        <a:rPr lang="en-US" sz="1800" b="1" dirty="0" smtClean="0">
                          <a:solidFill>
                            <a:schemeClr val="bg1"/>
                          </a:solidFill>
                        </a:rPr>
                        <a:t>9 (43%)</a:t>
                      </a:r>
                      <a:endParaRPr lang="en-US" sz="1800" b="1" i="0" dirty="0">
                        <a:solidFill>
                          <a:schemeClr val="bg1"/>
                        </a:solidFill>
                      </a:endParaRPr>
                    </a:p>
                  </a:txBody>
                  <a:tcPr marT="45694" marB="45694">
                    <a:solidFill>
                      <a:srgbClr val="3366FF"/>
                    </a:solidFill>
                  </a:tcPr>
                </a:tc>
              </a:tr>
              <a:tr h="649233">
                <a:tc>
                  <a:txBody>
                    <a:bodyPr/>
                    <a:lstStyle/>
                    <a:p>
                      <a:pPr algn="r"/>
                      <a:r>
                        <a:rPr lang="en-US" sz="1800" dirty="0" smtClean="0"/>
                        <a:t>Sewer Lining (Contractor)*</a:t>
                      </a:r>
                      <a:endParaRPr lang="en-US" sz="1800" b="1" i="1" dirty="0">
                        <a:solidFill>
                          <a:schemeClr val="accent3">
                            <a:lumMod val="50000"/>
                          </a:schemeClr>
                        </a:solidFill>
                      </a:endParaRPr>
                    </a:p>
                  </a:txBody>
                  <a:tcPr marT="45694" marB="45694">
                    <a:solidFill>
                      <a:srgbClr val="6699FF"/>
                    </a:solidFill>
                  </a:tcPr>
                </a:tc>
                <a:tc>
                  <a:txBody>
                    <a:bodyPr/>
                    <a:lstStyle/>
                    <a:p>
                      <a:pPr marL="0" algn="ctr" rtl="0" eaLnBrk="1" fontAlgn="t" latinLnBrk="0" hangingPunct="1">
                        <a:spcBef>
                          <a:spcPts val="0"/>
                        </a:spcBef>
                        <a:spcAft>
                          <a:spcPts val="0"/>
                        </a:spcAft>
                      </a:pPr>
                      <a:r>
                        <a:rPr lang="en-US" sz="1800" u="none" strike="noStrike" kern="1200" dirty="0">
                          <a:effectLst/>
                        </a:rPr>
                        <a:t>40 miles</a:t>
                      </a:r>
                      <a:endParaRPr lang="en-US" sz="1800" b="1" i="1" u="none" strike="noStrike" dirty="0">
                        <a:solidFill>
                          <a:schemeClr val="accent3">
                            <a:lumMod val="50000"/>
                          </a:schemeClr>
                        </a:solidFill>
                        <a:effectLst/>
                        <a:latin typeface="+mn-lt"/>
                        <a:cs typeface="Calibri" pitchFamily="34" charset="0"/>
                      </a:endParaRPr>
                    </a:p>
                  </a:txBody>
                  <a:tcPr marT="45703" marB="45703" anchor="ctr">
                    <a:solidFill>
                      <a:srgbClr val="6699FF"/>
                    </a:solidFill>
                  </a:tcPr>
                </a:tc>
                <a:tc>
                  <a:txBody>
                    <a:bodyPr/>
                    <a:lstStyle/>
                    <a:p>
                      <a:pPr algn="ctr"/>
                      <a:r>
                        <a:rPr lang="en-US" sz="1800" dirty="0" smtClean="0"/>
                        <a:t>47 Miles </a:t>
                      </a:r>
                      <a:endParaRPr lang="en-US" sz="1800" b="1" i="1" dirty="0" smtClean="0">
                        <a:solidFill>
                          <a:schemeClr val="accent3">
                            <a:lumMod val="50000"/>
                          </a:schemeClr>
                        </a:solidFill>
                      </a:endParaRPr>
                    </a:p>
                  </a:txBody>
                  <a:tcPr marT="45694" marB="45694" anchor="ctr">
                    <a:solidFill>
                      <a:srgbClr val="6699FF"/>
                    </a:solidFill>
                  </a:tcPr>
                </a:tc>
                <a:tc>
                  <a:txBody>
                    <a:bodyPr/>
                    <a:lstStyle/>
                    <a:p>
                      <a:pPr algn="ctr"/>
                      <a:r>
                        <a:rPr lang="en-US" sz="1800" dirty="0" smtClean="0"/>
                        <a:t>49 Miles </a:t>
                      </a:r>
                      <a:endParaRPr lang="en-US" sz="1800" b="1" i="1" dirty="0" smtClean="0">
                        <a:solidFill>
                          <a:schemeClr val="accent3">
                            <a:lumMod val="50000"/>
                          </a:schemeClr>
                        </a:solidFill>
                      </a:endParaRPr>
                    </a:p>
                  </a:txBody>
                  <a:tcPr marT="45694" marB="45694" anchor="ctr">
                    <a:solidFill>
                      <a:srgbClr val="6699FF"/>
                    </a:solidFill>
                  </a:tcPr>
                </a:tc>
                <a:tc>
                  <a:txBody>
                    <a:bodyPr/>
                    <a:lstStyle/>
                    <a:p>
                      <a:pPr algn="ctr"/>
                      <a:r>
                        <a:rPr lang="en-US" sz="1800" b="1" dirty="0" smtClean="0">
                          <a:solidFill>
                            <a:schemeClr val="bg1"/>
                          </a:solidFill>
                        </a:rPr>
                        <a:t>55</a:t>
                      </a:r>
                      <a:endParaRPr lang="en-US" sz="1800" b="1" i="0" dirty="0" smtClean="0">
                        <a:solidFill>
                          <a:schemeClr val="bg1"/>
                        </a:solidFill>
                      </a:endParaRPr>
                    </a:p>
                  </a:txBody>
                  <a:tcPr marT="45694" marB="45694" anchor="ctr">
                    <a:solidFill>
                      <a:srgbClr val="3366FF"/>
                    </a:solidFill>
                  </a:tcPr>
                </a:tc>
              </a:tr>
              <a:tr h="649233">
                <a:tc>
                  <a:txBody>
                    <a:bodyPr/>
                    <a:lstStyle/>
                    <a:p>
                      <a:r>
                        <a:rPr lang="en-US" sz="1800" dirty="0" smtClean="0"/>
                        <a:t>Structure Lining (Contractor)</a:t>
                      </a:r>
                      <a:endParaRPr lang="en-US" sz="1800" b="1" dirty="0">
                        <a:solidFill>
                          <a:schemeClr val="accent3">
                            <a:lumMod val="50000"/>
                          </a:schemeClr>
                        </a:solidFill>
                      </a:endParaRPr>
                    </a:p>
                  </a:txBody>
                  <a:tcPr marT="45694" marB="45694">
                    <a:solidFill>
                      <a:srgbClr val="6699FF"/>
                    </a:solidFill>
                  </a:tcPr>
                </a:tc>
                <a:tc>
                  <a:txBody>
                    <a:bodyPr/>
                    <a:lstStyle/>
                    <a:p>
                      <a:pPr marL="0" algn="ctr" rtl="0" eaLnBrk="1" fontAlgn="t" latinLnBrk="0" hangingPunct="1">
                        <a:spcBef>
                          <a:spcPts val="0"/>
                        </a:spcBef>
                        <a:spcAft>
                          <a:spcPts val="0"/>
                        </a:spcAft>
                      </a:pPr>
                      <a:r>
                        <a:rPr lang="en-US" sz="1800" u="none" strike="noStrike" kern="1200" dirty="0">
                          <a:effectLst/>
                        </a:rPr>
                        <a:t>14,000</a:t>
                      </a:r>
                      <a:endParaRPr lang="en-US" sz="1800" b="1" i="0" u="none" strike="noStrike" dirty="0">
                        <a:solidFill>
                          <a:schemeClr val="accent3">
                            <a:lumMod val="50000"/>
                          </a:schemeClr>
                        </a:solidFill>
                        <a:effectLst/>
                        <a:latin typeface="+mn-lt"/>
                        <a:cs typeface="Calibri" pitchFamily="34" charset="0"/>
                      </a:endParaRPr>
                    </a:p>
                  </a:txBody>
                  <a:tcPr marT="45703" marB="45703" anchor="ctr">
                    <a:solidFill>
                      <a:srgbClr val="6699FF"/>
                    </a:solidFill>
                  </a:tcPr>
                </a:tc>
                <a:tc>
                  <a:txBody>
                    <a:bodyPr/>
                    <a:lstStyle/>
                    <a:p>
                      <a:pPr algn="ctr"/>
                      <a:r>
                        <a:rPr lang="en-US" sz="1800" dirty="0" smtClean="0"/>
                        <a:t>14,000</a:t>
                      </a:r>
                      <a:endParaRPr lang="en-US" sz="1800" b="1" dirty="0">
                        <a:solidFill>
                          <a:schemeClr val="accent3">
                            <a:lumMod val="50000"/>
                          </a:schemeClr>
                        </a:solidFill>
                      </a:endParaRPr>
                    </a:p>
                  </a:txBody>
                  <a:tcPr marT="45694" marB="45694" anchor="ctr">
                    <a:solidFill>
                      <a:srgbClr val="6699FF"/>
                    </a:solidFill>
                  </a:tcPr>
                </a:tc>
                <a:tc>
                  <a:txBody>
                    <a:bodyPr/>
                    <a:lstStyle/>
                    <a:p>
                      <a:pPr algn="ctr"/>
                      <a:r>
                        <a:rPr lang="en-US" sz="1800" dirty="0" smtClean="0"/>
                        <a:t>14,000</a:t>
                      </a:r>
                      <a:endParaRPr lang="en-US" sz="1800" b="1" dirty="0">
                        <a:solidFill>
                          <a:schemeClr val="accent3">
                            <a:lumMod val="50000"/>
                          </a:schemeClr>
                        </a:solidFill>
                      </a:endParaRPr>
                    </a:p>
                  </a:txBody>
                  <a:tcPr marT="45694" marB="45694" anchor="ctr">
                    <a:solidFill>
                      <a:srgbClr val="6699FF"/>
                    </a:solidFill>
                  </a:tcPr>
                </a:tc>
                <a:tc>
                  <a:txBody>
                    <a:bodyPr/>
                    <a:lstStyle/>
                    <a:p>
                      <a:pPr algn="ctr"/>
                      <a:r>
                        <a:rPr lang="en-US" sz="1800" b="1" dirty="0" smtClean="0">
                          <a:solidFill>
                            <a:schemeClr val="bg1"/>
                          </a:solidFill>
                        </a:rPr>
                        <a:t>14,000</a:t>
                      </a:r>
                      <a:endParaRPr lang="en-US" sz="1800" b="1" i="0" dirty="0">
                        <a:solidFill>
                          <a:schemeClr val="bg1"/>
                        </a:solidFill>
                      </a:endParaRPr>
                    </a:p>
                  </a:txBody>
                  <a:tcPr marT="45694" marB="45694" anchor="ctr">
                    <a:solidFill>
                      <a:srgbClr val="3366FF"/>
                    </a:solidFill>
                  </a:tcPr>
                </a:tc>
              </a:tr>
              <a:tr h="411910">
                <a:tc>
                  <a:txBody>
                    <a:bodyPr/>
                    <a:lstStyle/>
                    <a:p>
                      <a:pPr marL="0" algn="r" defTabSz="914400" rtl="0" eaLnBrk="1" latinLnBrk="0" hangingPunct="1"/>
                      <a:r>
                        <a:rPr lang="en-US" sz="1800" kern="1200" dirty="0" smtClean="0"/>
                        <a:t>Install Meters*</a:t>
                      </a:r>
                      <a:endParaRPr lang="en-US" sz="1800" b="1" i="1" kern="1200" dirty="0">
                        <a:solidFill>
                          <a:schemeClr val="tx2">
                            <a:lumMod val="75000"/>
                          </a:schemeClr>
                        </a:solidFill>
                        <a:latin typeface="+mn-lt"/>
                        <a:ea typeface="+mn-ea"/>
                        <a:cs typeface="+mn-cs"/>
                      </a:endParaRPr>
                    </a:p>
                  </a:txBody>
                  <a:tcPr marT="45694" marB="45694">
                    <a:solidFill>
                      <a:srgbClr val="6699FF"/>
                    </a:solidFill>
                  </a:tcPr>
                </a:tc>
                <a:tc>
                  <a:txBody>
                    <a:bodyPr/>
                    <a:lstStyle/>
                    <a:p>
                      <a:pPr marL="0" algn="ctr" defTabSz="914400" rtl="0" eaLnBrk="1" fontAlgn="t" latinLnBrk="0" hangingPunct="1">
                        <a:spcBef>
                          <a:spcPts val="0"/>
                        </a:spcBef>
                        <a:spcAft>
                          <a:spcPts val="0"/>
                        </a:spcAft>
                      </a:pPr>
                      <a:r>
                        <a:rPr lang="en-US" sz="1800" kern="1200" dirty="0" smtClean="0"/>
                        <a:t>8,000</a:t>
                      </a:r>
                      <a:endParaRPr lang="en-US" sz="1800" b="1" i="1" kern="1200" dirty="0">
                        <a:solidFill>
                          <a:schemeClr val="tx2">
                            <a:lumMod val="75000"/>
                          </a:schemeClr>
                        </a:solidFill>
                        <a:latin typeface="+mn-lt"/>
                        <a:ea typeface="+mn-ea"/>
                        <a:cs typeface="+mn-cs"/>
                      </a:endParaRPr>
                    </a:p>
                  </a:txBody>
                  <a:tcPr marT="45703" marB="45703" anchor="ctr">
                    <a:solidFill>
                      <a:srgbClr val="6699FF"/>
                    </a:solidFill>
                  </a:tcPr>
                </a:tc>
                <a:tc>
                  <a:txBody>
                    <a:bodyPr/>
                    <a:lstStyle/>
                    <a:p>
                      <a:pPr marL="0" algn="ctr" defTabSz="914400" rtl="0" eaLnBrk="1" latinLnBrk="0" hangingPunct="1"/>
                      <a:r>
                        <a:rPr lang="en-US" sz="1800" kern="1200" dirty="0" smtClean="0"/>
                        <a:t>12,000</a:t>
                      </a:r>
                      <a:endParaRPr lang="en-US" sz="1800" b="1" i="1" kern="1200" dirty="0">
                        <a:solidFill>
                          <a:schemeClr val="tx2">
                            <a:lumMod val="75000"/>
                          </a:schemeClr>
                        </a:solidFill>
                        <a:latin typeface="+mn-lt"/>
                        <a:ea typeface="+mn-ea"/>
                        <a:cs typeface="+mn-cs"/>
                      </a:endParaRPr>
                    </a:p>
                  </a:txBody>
                  <a:tcPr marT="45694" marB="45694" anchor="ctr">
                    <a:solidFill>
                      <a:srgbClr val="6699FF"/>
                    </a:solidFill>
                  </a:tcPr>
                </a:tc>
                <a:tc>
                  <a:txBody>
                    <a:bodyPr/>
                    <a:lstStyle/>
                    <a:p>
                      <a:pPr marL="0" algn="ctr" defTabSz="914400" rtl="0" eaLnBrk="1" latinLnBrk="0" hangingPunct="1"/>
                      <a:r>
                        <a:rPr lang="en-US" sz="1800" kern="1200" dirty="0" smtClean="0"/>
                        <a:t>12,000</a:t>
                      </a:r>
                      <a:endParaRPr lang="en-US" sz="1800" b="1" i="1" kern="1200" dirty="0">
                        <a:solidFill>
                          <a:schemeClr val="tx2">
                            <a:lumMod val="75000"/>
                          </a:schemeClr>
                        </a:solidFill>
                        <a:latin typeface="+mn-lt"/>
                        <a:ea typeface="+mn-ea"/>
                        <a:cs typeface="+mn-cs"/>
                      </a:endParaRPr>
                    </a:p>
                  </a:txBody>
                  <a:tcPr marT="45694" marB="45694" anchor="ctr">
                    <a:solidFill>
                      <a:srgbClr val="6699FF"/>
                    </a:solidFill>
                  </a:tcPr>
                </a:tc>
                <a:tc>
                  <a:txBody>
                    <a:bodyPr/>
                    <a:lstStyle/>
                    <a:p>
                      <a:pPr marL="0" algn="ctr" defTabSz="914400" rtl="0" eaLnBrk="1" latinLnBrk="0" hangingPunct="1"/>
                      <a:r>
                        <a:rPr lang="en-US" sz="1800" b="1" kern="1200" dirty="0" smtClean="0">
                          <a:solidFill>
                            <a:schemeClr val="bg1"/>
                          </a:solidFill>
                        </a:rPr>
                        <a:t>15,000</a:t>
                      </a:r>
                      <a:endParaRPr lang="en-US" sz="1800" b="1" i="0" kern="1200" dirty="0">
                        <a:solidFill>
                          <a:schemeClr val="bg1"/>
                        </a:solidFill>
                        <a:latin typeface="+mn-lt"/>
                        <a:ea typeface="+mn-ea"/>
                        <a:cs typeface="+mn-cs"/>
                      </a:endParaRPr>
                    </a:p>
                  </a:txBody>
                  <a:tcPr marT="45694" marB="45694" anchor="ctr">
                    <a:solidFill>
                      <a:srgbClr val="3366FF"/>
                    </a:solidFill>
                  </a:tcPr>
                </a:tc>
              </a:tr>
            </a:tbl>
          </a:graphicData>
        </a:graphic>
      </p:graphicFrame>
      <p:sp>
        <p:nvSpPr>
          <p:cNvPr id="19526" name="Title 2"/>
          <p:cNvSpPr>
            <a:spLocks noGrp="1"/>
          </p:cNvSpPr>
          <p:nvPr>
            <p:ph type="title"/>
          </p:nvPr>
        </p:nvSpPr>
        <p:spPr/>
        <p:txBody>
          <a:bodyPr/>
          <a:lstStyle/>
          <a:p>
            <a:r>
              <a:rPr lang="en-US" altLang="en-US" smtClean="0">
                <a:solidFill>
                  <a:srgbClr val="333399"/>
                </a:solidFill>
              </a:rPr>
              <a:t>2013 &amp; 2014 DWM CIP Distribution System</a:t>
            </a:r>
          </a:p>
        </p:txBody>
      </p:sp>
      <p:sp>
        <p:nvSpPr>
          <p:cNvPr id="19527" name="Slide Number Placeholder 1"/>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algn="r"/>
            <a:fld id="{23877B62-7B87-4F10-8254-0F0F8E0FDB7C}" type="slidenum">
              <a:rPr lang="en-US" altLang="en-US" sz="1100"/>
              <a:pPr algn="r"/>
              <a:t>9</a:t>
            </a:fld>
            <a:endParaRPr lang="en-US" altLang="en-US" sz="1100"/>
          </a:p>
        </p:txBody>
      </p:sp>
      <p:sp>
        <p:nvSpPr>
          <p:cNvPr id="19528" name="TextBox 2"/>
          <p:cNvSpPr txBox="1">
            <a:spLocks noChangeArrowheads="1"/>
          </p:cNvSpPr>
          <p:nvPr/>
        </p:nvSpPr>
        <p:spPr bwMode="auto">
          <a:xfrm>
            <a:off x="304800" y="6564313"/>
            <a:ext cx="6019800" cy="369887"/>
          </a:xfrm>
          <a:prstGeom prst="rect">
            <a:avLst/>
          </a:prstGeom>
          <a:noFill/>
          <a:ln w="9525">
            <a:noFill/>
            <a:miter lim="800000"/>
            <a:headEnd/>
            <a:tailEnd/>
          </a:ln>
        </p:spPr>
        <p:txBody>
          <a:bodyPr>
            <a:spAutoFit/>
          </a:bodyPr>
          <a:lstStyle/>
          <a:p>
            <a:r>
              <a:rPr lang="en-US" altLang="en-US">
                <a:latin typeface="Calibri" pitchFamily="34" charset="0"/>
                <a:cs typeface="Arial" charset="0"/>
              </a:rPr>
              <a:t>* Funded in part by IEPA SRF</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tx2"/>
            </a:gs>
            <a:gs pos="100000">
              <a:srgbClr val="3399FF"/>
            </a:gs>
          </a:gsLst>
          <a:lin ang="5400000" scaled="1"/>
        </a:gradFill>
        <a:ln w="9525" cap="flat" cmpd="sng" algn="ctr">
          <a:noFill/>
          <a:prstDash val="solid"/>
          <a:round/>
          <a:headEnd type="none" w="med" len="med"/>
          <a:tailEnd type="none" w="med" len="med"/>
        </a:ln>
        <a:effectLst/>
        <a:scene3d>
          <a:camera prst="legacyPerspectiveBottomRight">
            <a:rot lat="0" lon="21239999" rev="0"/>
          </a:camera>
          <a:lightRig rig="legacyHarsh3" dir="l"/>
        </a:scene3d>
        <a:sp3d extrusionH="430200" prstMaterial="legacyMatte">
          <a:bevelT w="13500" h="13500" prst="angle"/>
          <a:bevelB w="13500" h="13500" prst="angle"/>
          <a:extrusionClr>
            <a:srgbClr val="C0C0C0"/>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0">
          <a:gsLst>
            <a:gs pos="0">
              <a:schemeClr val="tx2"/>
            </a:gs>
            <a:gs pos="100000">
              <a:srgbClr val="3399FF"/>
            </a:gs>
          </a:gsLst>
          <a:lin ang="5400000" scaled="1"/>
        </a:gradFill>
        <a:ln w="9525" cap="flat" cmpd="sng" algn="ctr">
          <a:noFill/>
          <a:prstDash val="solid"/>
          <a:round/>
          <a:headEnd type="none" w="med" len="med"/>
          <a:tailEnd type="none" w="med" len="med"/>
        </a:ln>
        <a:effectLst/>
        <a:scene3d>
          <a:camera prst="legacyPerspectiveBottomRight">
            <a:rot lat="0" lon="21239999" rev="0"/>
          </a:camera>
          <a:lightRig rig="legacyHarsh3" dir="l"/>
        </a:scene3d>
        <a:sp3d extrusionH="430200" prstMaterial="legacyMatte">
          <a:bevelT w="13500" h="13500" prst="angle"/>
          <a:bevelB w="13500" h="13500" prst="angle"/>
          <a:extrusionClr>
            <a:srgbClr val="C0C0C0"/>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69906</TotalTime>
  <Words>1353</Words>
  <Application>Microsoft Office PowerPoint</Application>
  <PresentationFormat>On-screen Show (4:3)</PresentationFormat>
  <Paragraphs>338</Paragraphs>
  <Slides>25</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Tahoma</vt:lpstr>
      <vt:lpstr>Arial</vt:lpstr>
      <vt:lpstr>Wingdings</vt:lpstr>
      <vt:lpstr>Arial Narrow</vt:lpstr>
      <vt:lpstr>Calibri</vt:lpstr>
      <vt:lpstr>Blends</vt:lpstr>
      <vt:lpstr>Image</vt:lpstr>
      <vt:lpstr>Chicago Department of Water Management</vt:lpstr>
      <vt:lpstr>Water System Overview</vt:lpstr>
      <vt:lpstr>Chicago Water System Overview </vt:lpstr>
      <vt:lpstr>Water Supply Area </vt:lpstr>
      <vt:lpstr> Sewer System Overview </vt:lpstr>
      <vt:lpstr>2012-2015 Rate Increase</vt:lpstr>
      <vt:lpstr>Projected Water CIP Spending</vt:lpstr>
      <vt:lpstr>Projected Sewer CIP Spending</vt:lpstr>
      <vt:lpstr>2013 &amp; 2014 DWM CIP Distribution System</vt:lpstr>
      <vt:lpstr>Slide 10</vt:lpstr>
      <vt:lpstr>2011-12 Water  &amp; Sewer Capital Program </vt:lpstr>
      <vt:lpstr>Slide 12</vt:lpstr>
      <vt:lpstr>Slide 13</vt:lpstr>
      <vt:lpstr>DWM CIP -Distribution System Contracts in Place</vt:lpstr>
      <vt:lpstr>DWM CIP – Water Engineering Contracts </vt:lpstr>
      <vt:lpstr>DWM CIP – Sewer Engineering Contracts </vt:lpstr>
      <vt:lpstr>DWM CIP – Facility Projects</vt:lpstr>
      <vt:lpstr>Facility Improvements </vt:lpstr>
      <vt:lpstr>Facility Improvements </vt:lpstr>
      <vt:lpstr>Facility Improvements</vt:lpstr>
      <vt:lpstr>Facility Improvements </vt:lpstr>
      <vt:lpstr>Facility Improvements</vt:lpstr>
      <vt:lpstr>Facility Improvements </vt:lpstr>
      <vt:lpstr>Summary</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Schlenger</dc:creator>
  <cp:lastModifiedBy>Jackie Gomez</cp:lastModifiedBy>
  <cp:revision>1407</cp:revision>
  <cp:lastPrinted>2014-04-09T11:45:46Z</cp:lastPrinted>
  <dcterms:created xsi:type="dcterms:W3CDTF">2006-01-21T22:12:58Z</dcterms:created>
  <dcterms:modified xsi:type="dcterms:W3CDTF">2014-04-18T15:18:20Z</dcterms:modified>
</cp:coreProperties>
</file>